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Lora" pitchFamily="2" charset="77"/>
      <p:regular r:id="rId25"/>
      <p:bold r:id="rId26"/>
      <p:italic r:id="rId27"/>
      <p:boldItalic r:id="rId28"/>
    </p:embeddedFont>
    <p:embeddedFont>
      <p:font typeface="Roboto Slab" pitchFamily="2" charset="0"/>
      <p:regular r:id="rId29"/>
      <p:bold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gOWZtvZWzF7Cl9e5gYOZKIiXI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34936"/>
  </p:normalViewPr>
  <p:slideViewPr>
    <p:cSldViewPr snapToGrid="0">
      <p:cViewPr varScale="1">
        <p:scale>
          <a:sx n="51" d="100"/>
          <a:sy n="51" d="100"/>
        </p:scale>
        <p:origin x="3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corda@archivist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82e2c664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482e2c664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We appreciate your attention during this presentation.  If you have any questions, please contact us as </a:t>
            </a:r>
            <a:r>
              <a:rPr lang="en" u="sng">
                <a:solidFill>
                  <a:schemeClr val="hlink"/>
                </a:solidFill>
                <a:hlinkClick r:id="rId3"/>
              </a:rPr>
              <a:t>corda@archivists.org</a:t>
            </a:r>
            <a:r>
              <a:rPr lang="en"/>
              <a:t>.  Thank you!</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dk1"/>
                </a:solidFill>
                <a:latin typeface="Calibri"/>
                <a:ea typeface="Calibri"/>
                <a:cs typeface="Calibri"/>
                <a:sym typeface="Calibri"/>
              </a:rPr>
              <a:t>The </a:t>
            </a:r>
            <a:r>
              <a:rPr lang="en-US" sz="1100" b="1" dirty="0">
                <a:solidFill>
                  <a:schemeClr val="dk1"/>
                </a:solidFill>
                <a:latin typeface="Calibri"/>
                <a:ea typeface="Calibri"/>
                <a:cs typeface="Calibri"/>
                <a:sym typeface="Calibri"/>
              </a:rPr>
              <a:t>SAA Research and Innovation Roadmap </a:t>
            </a:r>
            <a:r>
              <a:rPr lang="en-US" sz="1100" dirty="0">
                <a:solidFill>
                  <a:schemeClr val="dk1"/>
                </a:solidFill>
                <a:latin typeface="Calibri"/>
                <a:ea typeface="Calibri"/>
                <a:cs typeface="Calibri"/>
                <a:sym typeface="Calibri"/>
              </a:rPr>
              <a:t>is</a:t>
            </a:r>
            <a:r>
              <a:rPr lang="en-US" dirty="0">
                <a:solidFill>
                  <a:schemeClr val="dk1"/>
                </a:solidFill>
              </a:rPr>
              <a:t> </a:t>
            </a:r>
            <a:r>
              <a:rPr lang="en-US" sz="1100" dirty="0">
                <a:solidFill>
                  <a:schemeClr val="dk1"/>
                </a:solidFill>
                <a:latin typeface="Calibri"/>
                <a:ea typeface="Calibri"/>
                <a:cs typeface="Calibri"/>
                <a:sym typeface="Calibri"/>
              </a:rPr>
              <a:t>an active and evolving document  and</a:t>
            </a:r>
            <a:r>
              <a:rPr lang="en-US" dirty="0">
                <a:solidFill>
                  <a:schemeClr val="dk1"/>
                </a:solidFill>
              </a:rPr>
              <a:t> </a:t>
            </a:r>
            <a:r>
              <a:rPr lang="en-US" sz="1100" dirty="0">
                <a:solidFill>
                  <a:schemeClr val="dk1"/>
                </a:solidFill>
                <a:latin typeface="Calibri"/>
                <a:ea typeface="Calibri"/>
                <a:cs typeface="Calibri"/>
                <a:sym typeface="Calibri"/>
              </a:rPr>
              <a:t>asserts the critical research needs and gaps that have been identified by members across the profession. The roadmap reflects an analysis of current and emerging research, assessment, and data needs, to frame and inform work the profession might undertake in the years to come.  The roadmap has been inclusively developed, and yet is necessarily bound by time and place. To address inclusivity, the design of the document is flexible to allow for continued contributions, and to position it as representative of professional needs and priorities. Initial goals, topics, and themes of interest to SAA and the archival profession were identified during interviews that Task Force on Research/Data and Evaluation conducted for the purpose of persona needs analysis in 2017-2018, and from key literature sources concerning archival research. Select examples of past research, existing resources, and standards and guidelines for collecting data are annotated in this document. The roadmap further incorporates priority areas identified by the SAA 2020-2022 strategic plan and 2020-2021 DEIA plan. </a:t>
            </a:r>
            <a:r>
              <a:rPr lang="en-US" sz="1100" dirty="0">
                <a:solidFill>
                  <a:schemeClr val="dk1"/>
                </a:solidFill>
              </a:rPr>
              <a:t>CORDA plans to gather further commentary and perspectives from SAA Section and Committee chairs and SAA members through a period of open feedback this year.  Please watch for invitations to be involved as it is crucial that SAA leadership helps us shape the roadmap.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a:t>
            </a:r>
            <a:r>
              <a:rPr lang="en" sz="1200" b="1" dirty="0">
                <a:solidFill>
                  <a:schemeClr val="dk1"/>
                </a:solidFill>
                <a:latin typeface="Calibri"/>
                <a:ea typeface="Calibri"/>
                <a:cs typeface="Calibri"/>
                <a:sym typeface="Calibri"/>
              </a:rPr>
              <a:t>SAA Research and Innovation Roadmap </a:t>
            </a:r>
            <a:r>
              <a:rPr lang="en" sz="1200" dirty="0">
                <a:solidFill>
                  <a:schemeClr val="dk1"/>
                </a:solidFill>
                <a:latin typeface="Calibri"/>
                <a:ea typeface="Calibri"/>
                <a:cs typeface="Calibri"/>
                <a:sym typeface="Calibri"/>
              </a:rPr>
              <a:t>is</a:t>
            </a:r>
            <a:r>
              <a:rPr lang="en" dirty="0">
                <a:solidFill>
                  <a:schemeClr val="dk1"/>
                </a:solidFill>
              </a:rPr>
              <a:t> </a:t>
            </a:r>
            <a:r>
              <a:rPr lang="en" sz="1200" dirty="0">
                <a:solidFill>
                  <a:schemeClr val="dk1"/>
                </a:solidFill>
                <a:latin typeface="Calibri"/>
                <a:ea typeface="Calibri"/>
                <a:cs typeface="Calibri"/>
                <a:sym typeface="Calibri"/>
              </a:rPr>
              <a:t>an active and evolving document  and</a:t>
            </a:r>
            <a:r>
              <a:rPr lang="en" dirty="0">
                <a:solidFill>
                  <a:schemeClr val="dk1"/>
                </a:solidFill>
              </a:rPr>
              <a:t> </a:t>
            </a:r>
            <a:r>
              <a:rPr lang="en" sz="1200" dirty="0">
                <a:solidFill>
                  <a:schemeClr val="dk1"/>
                </a:solidFill>
                <a:latin typeface="Calibri"/>
                <a:ea typeface="Calibri"/>
                <a:cs typeface="Calibri"/>
                <a:sym typeface="Calibri"/>
              </a:rPr>
              <a:t>asserts the critical research needs and gaps that have been identified by members across the profession. The roadmap reflects an analysis of current and emerging research, assessment, and data needs, to frame and inform work the profession might undertake in the years to come.  The roadmap has been inclusively developed, and yet is necessarily bound by time and place. To address inclusivity, the design of the document is flexible to allow for continued contributions, and to position it as representative of professional needs and priorities. Initial goals, topics, and themes of interest to SAA and the archival profession were identified during interviews that Task Force on Research/Data and Evaluation conducted for the purpose of persona needs analysis in 2017-2018, and from key literature sources concerning archival research. Select examples of past research, existing resources, and standards and guidelines for collecting data are annotated in this document. The roadmap further incorporates priority areas identified by the SAA 2020-2022 strategic plan and 2020-2021 DEIA plan. </a:t>
            </a:r>
            <a:r>
              <a:rPr lang="en" sz="1200" dirty="0">
                <a:solidFill>
                  <a:schemeClr val="dk1"/>
                </a:solidFill>
              </a:rPr>
              <a:t>CORDA plans to gather further commentary and perspectives from SAA Section and Committee chairs and SAA members through a period of open feedback this year.  Please watch for invitations to be involved as it is crucial that SAA leadership helps us shape the roadmap. </a:t>
            </a:r>
            <a:endParaRPr sz="12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1700185" y="1991850"/>
            <a:ext cx="58074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800"/>
              <a:buNone/>
              <a:defRPr sz="5800" b="1"/>
            </a:lvl1pPr>
            <a:lvl2pPr lvl="1" algn="l">
              <a:lnSpc>
                <a:spcPct val="100000"/>
              </a:lnSpc>
              <a:spcBef>
                <a:spcPts val="0"/>
              </a:spcBef>
              <a:spcAft>
                <a:spcPts val="0"/>
              </a:spcAft>
              <a:buSzPts val="5800"/>
              <a:buNone/>
              <a:defRPr sz="5800" b="1"/>
            </a:lvl2pPr>
            <a:lvl3pPr lvl="2" algn="l">
              <a:lnSpc>
                <a:spcPct val="100000"/>
              </a:lnSpc>
              <a:spcBef>
                <a:spcPts val="0"/>
              </a:spcBef>
              <a:spcAft>
                <a:spcPts val="0"/>
              </a:spcAft>
              <a:buSzPts val="5800"/>
              <a:buNone/>
              <a:defRPr sz="5800" b="1"/>
            </a:lvl3pPr>
            <a:lvl4pPr lvl="3" algn="l">
              <a:lnSpc>
                <a:spcPct val="100000"/>
              </a:lnSpc>
              <a:spcBef>
                <a:spcPts val="0"/>
              </a:spcBef>
              <a:spcAft>
                <a:spcPts val="0"/>
              </a:spcAft>
              <a:buSzPts val="5800"/>
              <a:buNone/>
              <a:defRPr sz="5800" b="1"/>
            </a:lvl4pPr>
            <a:lvl5pPr lvl="4" algn="l">
              <a:lnSpc>
                <a:spcPct val="100000"/>
              </a:lnSpc>
              <a:spcBef>
                <a:spcPts val="0"/>
              </a:spcBef>
              <a:spcAft>
                <a:spcPts val="0"/>
              </a:spcAft>
              <a:buSzPts val="5800"/>
              <a:buNone/>
              <a:defRPr sz="5800" b="1"/>
            </a:lvl5pPr>
            <a:lvl6pPr lvl="5" algn="l">
              <a:lnSpc>
                <a:spcPct val="100000"/>
              </a:lnSpc>
              <a:spcBef>
                <a:spcPts val="0"/>
              </a:spcBef>
              <a:spcAft>
                <a:spcPts val="0"/>
              </a:spcAft>
              <a:buSzPts val="5800"/>
              <a:buNone/>
              <a:defRPr sz="5800" b="1"/>
            </a:lvl6pPr>
            <a:lvl7pPr lvl="6" algn="l">
              <a:lnSpc>
                <a:spcPct val="100000"/>
              </a:lnSpc>
              <a:spcBef>
                <a:spcPts val="0"/>
              </a:spcBef>
              <a:spcAft>
                <a:spcPts val="0"/>
              </a:spcAft>
              <a:buSzPts val="5800"/>
              <a:buNone/>
              <a:defRPr sz="5800" b="1"/>
            </a:lvl7pPr>
            <a:lvl8pPr lvl="7" algn="l">
              <a:lnSpc>
                <a:spcPct val="100000"/>
              </a:lnSpc>
              <a:spcBef>
                <a:spcPts val="0"/>
              </a:spcBef>
              <a:spcAft>
                <a:spcPts val="0"/>
              </a:spcAft>
              <a:buSzPts val="5800"/>
              <a:buNone/>
              <a:defRPr sz="5800" b="1"/>
            </a:lvl8pPr>
            <a:lvl9pPr lvl="8" algn="l">
              <a:lnSpc>
                <a:spcPct val="100000"/>
              </a:lnSpc>
              <a:spcBef>
                <a:spcPts val="0"/>
              </a:spcBef>
              <a:spcAft>
                <a:spcPts val="0"/>
              </a:spcAft>
              <a:buSzPts val="5800"/>
              <a:buNone/>
              <a:defRPr sz="5800" b="1"/>
            </a:lvl9pPr>
          </a:lstStyle>
          <a:p>
            <a:endParaRPr/>
          </a:p>
        </p:txBody>
      </p:sp>
      <p:sp>
        <p:nvSpPr>
          <p:cNvPr id="11" name="Google Shape;11;p19"/>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9"/>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9"/>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9"/>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9"/>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9"/>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9"/>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9"/>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9"/>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9"/>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9"/>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9"/>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8"/>
          <p:cNvSpPr txBox="1">
            <a:spLocks noGrp="1"/>
          </p:cNvSpPr>
          <p:nvPr>
            <p:ph type="body" idx="1"/>
          </p:nvPr>
        </p:nvSpPr>
        <p:spPr>
          <a:xfrm>
            <a:off x="457200" y="4055343"/>
            <a:ext cx="8229600" cy="368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65" name="Google Shape;65;p28"/>
          <p:cNvSpPr txBox="1">
            <a:spLocks noGrp="1"/>
          </p:cNvSpPr>
          <p:nvPr>
            <p:ph type="sldNum" idx="12"/>
          </p:nvPr>
        </p:nvSpPr>
        <p:spPr>
          <a:xfrm>
            <a:off x="-92" y="4749844"/>
            <a:ext cx="91440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8" name="Google Shape;28;p20"/>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81000" algn="l">
              <a:lnSpc>
                <a:spcPct val="100000"/>
              </a:lnSpc>
              <a:spcBef>
                <a:spcPts val="0"/>
              </a:spcBef>
              <a:spcAft>
                <a:spcPts val="0"/>
              </a:spcAft>
              <a:buSzPts val="2400"/>
              <a:buChar char="●"/>
              <a:defRPr sz="2400"/>
            </a:lvl7pPr>
            <a:lvl8pPr marL="3657600" lvl="7" indent="-381000" algn="l">
              <a:lnSpc>
                <a:spcPct val="100000"/>
              </a:lnSpc>
              <a:spcBef>
                <a:spcPts val="0"/>
              </a:spcBef>
              <a:spcAft>
                <a:spcPts val="0"/>
              </a:spcAft>
              <a:buSzPts val="2400"/>
              <a:buChar char="○"/>
              <a:defRPr sz="2400"/>
            </a:lvl8pPr>
            <a:lvl9pPr marL="4114800" lvl="8" indent="-381000" algn="l">
              <a:lnSpc>
                <a:spcPct val="100000"/>
              </a:lnSpc>
              <a:spcBef>
                <a:spcPts val="0"/>
              </a:spcBef>
              <a:spcAft>
                <a:spcPts val="0"/>
              </a:spcAft>
              <a:buSzPts val="2400"/>
              <a:buChar char="■"/>
              <a:defRPr sz="2400"/>
            </a:lvl9pPr>
          </a:lstStyle>
          <a:p>
            <a:endParaRPr/>
          </a:p>
        </p:txBody>
      </p:sp>
      <p:sp>
        <p:nvSpPr>
          <p:cNvPr id="29" name="Google Shape;29;p20"/>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2" name="Google Shape;32;p2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2"/>
          <p:cNvSpPr/>
          <p:nvPr/>
        </p:nvSpPr>
        <p:spPr>
          <a:xfrm>
            <a:off x="-26550" y="-14850"/>
            <a:ext cx="9197100" cy="5173200"/>
          </a:xfrm>
          <a:prstGeom prst="rect">
            <a:avLst/>
          </a:prstGeom>
          <a:solidFill>
            <a:srgbClr val="CFD8DC">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2"/>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3"/>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24"/>
          <p:cNvSpPr txBox="1">
            <a:spLocks noGrp="1"/>
          </p:cNvSpPr>
          <p:nvPr>
            <p:ph type="ctrTitle"/>
          </p:nvPr>
        </p:nvSpPr>
        <p:spPr>
          <a:xfrm>
            <a:off x="1546025" y="1754794"/>
            <a:ext cx="58326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400"/>
              <a:buNone/>
              <a:defRPr sz="4400" b="1"/>
            </a:lvl1pPr>
            <a:lvl2pPr lvl="1" algn="l">
              <a:lnSpc>
                <a:spcPct val="100000"/>
              </a:lnSpc>
              <a:spcBef>
                <a:spcPts val="0"/>
              </a:spcBef>
              <a:spcAft>
                <a:spcPts val="0"/>
              </a:spcAft>
              <a:buSzPts val="4400"/>
              <a:buNone/>
              <a:defRPr sz="4400" b="1"/>
            </a:lvl2pPr>
            <a:lvl3pPr lvl="2" algn="l">
              <a:lnSpc>
                <a:spcPct val="100000"/>
              </a:lnSpc>
              <a:spcBef>
                <a:spcPts val="0"/>
              </a:spcBef>
              <a:spcAft>
                <a:spcPts val="0"/>
              </a:spcAft>
              <a:buSzPts val="4400"/>
              <a:buNone/>
              <a:defRPr sz="4400" b="1"/>
            </a:lvl3pPr>
            <a:lvl4pPr lvl="3" algn="l">
              <a:lnSpc>
                <a:spcPct val="100000"/>
              </a:lnSpc>
              <a:spcBef>
                <a:spcPts val="0"/>
              </a:spcBef>
              <a:spcAft>
                <a:spcPts val="0"/>
              </a:spcAft>
              <a:buSzPts val="4400"/>
              <a:buNone/>
              <a:defRPr sz="4400" b="1"/>
            </a:lvl4pPr>
            <a:lvl5pPr lvl="4" algn="l">
              <a:lnSpc>
                <a:spcPct val="100000"/>
              </a:lnSpc>
              <a:spcBef>
                <a:spcPts val="0"/>
              </a:spcBef>
              <a:spcAft>
                <a:spcPts val="0"/>
              </a:spcAft>
              <a:buSzPts val="4400"/>
              <a:buNone/>
              <a:defRPr sz="4400" b="1"/>
            </a:lvl5pPr>
            <a:lvl6pPr lvl="5" algn="l">
              <a:lnSpc>
                <a:spcPct val="100000"/>
              </a:lnSpc>
              <a:spcBef>
                <a:spcPts val="0"/>
              </a:spcBef>
              <a:spcAft>
                <a:spcPts val="0"/>
              </a:spcAft>
              <a:buSzPts val="4400"/>
              <a:buNone/>
              <a:defRPr sz="4400" b="1"/>
            </a:lvl6pPr>
            <a:lvl7pPr lvl="6" algn="l">
              <a:lnSpc>
                <a:spcPct val="100000"/>
              </a:lnSpc>
              <a:spcBef>
                <a:spcPts val="0"/>
              </a:spcBef>
              <a:spcAft>
                <a:spcPts val="0"/>
              </a:spcAft>
              <a:buSzPts val="4400"/>
              <a:buNone/>
              <a:defRPr sz="4400" b="1"/>
            </a:lvl7pPr>
            <a:lvl8pPr lvl="7" algn="l">
              <a:lnSpc>
                <a:spcPct val="100000"/>
              </a:lnSpc>
              <a:spcBef>
                <a:spcPts val="0"/>
              </a:spcBef>
              <a:spcAft>
                <a:spcPts val="0"/>
              </a:spcAft>
              <a:buSzPts val="4400"/>
              <a:buNone/>
              <a:defRPr sz="4400" b="1"/>
            </a:lvl8pPr>
            <a:lvl9pPr lvl="8" algn="l">
              <a:lnSpc>
                <a:spcPct val="100000"/>
              </a:lnSpc>
              <a:spcBef>
                <a:spcPts val="0"/>
              </a:spcBef>
              <a:spcAft>
                <a:spcPts val="0"/>
              </a:spcAft>
              <a:buSzPts val="4400"/>
              <a:buNone/>
              <a:defRPr sz="4400" b="1"/>
            </a:lvl9pPr>
          </a:lstStyle>
          <a:p>
            <a:endParaRPr/>
          </a:p>
        </p:txBody>
      </p:sp>
      <p:sp>
        <p:nvSpPr>
          <p:cNvPr id="40" name="Google Shape;40;p24"/>
          <p:cNvSpPr txBox="1">
            <a:spLocks noGrp="1"/>
          </p:cNvSpPr>
          <p:nvPr>
            <p:ph type="subTitle" idx="1"/>
          </p:nvPr>
        </p:nvSpPr>
        <p:spPr>
          <a:xfrm>
            <a:off x="1546025" y="3011511"/>
            <a:ext cx="58326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3000"/>
              <a:buNone/>
              <a:defRPr>
                <a:solidFill>
                  <a:schemeClr val="accent3"/>
                </a:solidFill>
              </a:defRPr>
            </a:lvl1pPr>
            <a:lvl2pPr lvl="1" algn="l">
              <a:lnSpc>
                <a:spcPct val="100000"/>
              </a:lnSpc>
              <a:spcBef>
                <a:spcPts val="0"/>
              </a:spcBef>
              <a:spcAft>
                <a:spcPts val="0"/>
              </a:spcAft>
              <a:buClr>
                <a:schemeClr val="accent3"/>
              </a:buClr>
              <a:buSzPts val="3000"/>
              <a:buNone/>
              <a:defRPr sz="3000">
                <a:solidFill>
                  <a:schemeClr val="accent3"/>
                </a:solidFill>
              </a:defRPr>
            </a:lvl2pPr>
            <a:lvl3pPr lvl="2" algn="l">
              <a:lnSpc>
                <a:spcPct val="100000"/>
              </a:lnSpc>
              <a:spcBef>
                <a:spcPts val="0"/>
              </a:spcBef>
              <a:spcAft>
                <a:spcPts val="0"/>
              </a:spcAft>
              <a:buClr>
                <a:schemeClr val="accent3"/>
              </a:buClr>
              <a:buSzPts val="3000"/>
              <a:buNone/>
              <a:defRPr sz="3000">
                <a:solidFill>
                  <a:schemeClr val="accent3"/>
                </a:solidFill>
              </a:defRPr>
            </a:lvl3pPr>
            <a:lvl4pPr lvl="3" algn="l">
              <a:lnSpc>
                <a:spcPct val="100000"/>
              </a:lnSpc>
              <a:spcBef>
                <a:spcPts val="0"/>
              </a:spcBef>
              <a:spcAft>
                <a:spcPts val="0"/>
              </a:spcAft>
              <a:buClr>
                <a:schemeClr val="accent3"/>
              </a:buClr>
              <a:buSzPts val="3000"/>
              <a:buNone/>
              <a:defRPr sz="3000">
                <a:solidFill>
                  <a:schemeClr val="accent3"/>
                </a:solidFill>
              </a:defRPr>
            </a:lvl4pPr>
            <a:lvl5pPr lvl="4" algn="l">
              <a:lnSpc>
                <a:spcPct val="100000"/>
              </a:lnSpc>
              <a:spcBef>
                <a:spcPts val="0"/>
              </a:spcBef>
              <a:spcAft>
                <a:spcPts val="0"/>
              </a:spcAft>
              <a:buClr>
                <a:schemeClr val="accent3"/>
              </a:buClr>
              <a:buSzPts val="3000"/>
              <a:buNone/>
              <a:defRPr sz="3000">
                <a:solidFill>
                  <a:schemeClr val="accent3"/>
                </a:solidFill>
              </a:defRPr>
            </a:lvl5pPr>
            <a:lvl6pPr lvl="5" algn="l">
              <a:lnSpc>
                <a:spcPct val="100000"/>
              </a:lnSpc>
              <a:spcBef>
                <a:spcPts val="0"/>
              </a:spcBef>
              <a:spcAft>
                <a:spcPts val="0"/>
              </a:spcAft>
              <a:buClr>
                <a:schemeClr val="accent3"/>
              </a:buClr>
              <a:buSzPts val="3000"/>
              <a:buNone/>
              <a:defRPr sz="3000">
                <a:solidFill>
                  <a:schemeClr val="accent3"/>
                </a:solidFill>
              </a:defRPr>
            </a:lvl6pPr>
            <a:lvl7pPr lvl="6" algn="l">
              <a:lnSpc>
                <a:spcPct val="100000"/>
              </a:lnSpc>
              <a:spcBef>
                <a:spcPts val="0"/>
              </a:spcBef>
              <a:spcAft>
                <a:spcPts val="0"/>
              </a:spcAft>
              <a:buClr>
                <a:schemeClr val="accent3"/>
              </a:buClr>
              <a:buSzPts val="3000"/>
              <a:buNone/>
              <a:defRPr sz="3000">
                <a:solidFill>
                  <a:schemeClr val="accent3"/>
                </a:solidFill>
              </a:defRPr>
            </a:lvl7pPr>
            <a:lvl8pPr lvl="7" algn="l">
              <a:lnSpc>
                <a:spcPct val="100000"/>
              </a:lnSpc>
              <a:spcBef>
                <a:spcPts val="0"/>
              </a:spcBef>
              <a:spcAft>
                <a:spcPts val="0"/>
              </a:spcAft>
              <a:buClr>
                <a:schemeClr val="accent3"/>
              </a:buClr>
              <a:buSzPts val="3000"/>
              <a:buNone/>
              <a:defRPr sz="3000">
                <a:solidFill>
                  <a:schemeClr val="accent3"/>
                </a:solidFill>
              </a:defRPr>
            </a:lvl8pPr>
            <a:lvl9pPr lvl="8" algn="l">
              <a:lnSpc>
                <a:spcPct val="100000"/>
              </a:lnSpc>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1"/>
        <p:cNvGrpSpPr/>
        <p:nvPr/>
      </p:nvGrpSpPr>
      <p:grpSpPr>
        <a:xfrm>
          <a:off x="0" y="0"/>
          <a:ext cx="0" cy="0"/>
          <a:chOff x="0" y="0"/>
          <a:chExt cx="0" cy="0"/>
        </a:xfrm>
      </p:grpSpPr>
      <p:pic>
        <p:nvPicPr>
          <p:cNvPr id="42" name="Google Shape;42;p25"/>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43" name="Google Shape;43;p25"/>
          <p:cNvSpPr txBox="1">
            <a:spLocks noGrp="1"/>
          </p:cNvSpPr>
          <p:nvPr>
            <p:ph type="body" idx="1"/>
          </p:nvPr>
        </p:nvSpPr>
        <p:spPr>
          <a:xfrm>
            <a:off x="1215300" y="1723650"/>
            <a:ext cx="6713400" cy="819900"/>
          </a:xfrm>
          <a:prstGeom prst="rect">
            <a:avLst/>
          </a:prstGeom>
          <a:noFill/>
          <a:ln>
            <a:noFill/>
          </a:ln>
        </p:spPr>
        <p:txBody>
          <a:bodyPr spcFirstLastPara="1" wrap="square" lIns="91425" tIns="91425" rIns="91425" bIns="91425" anchor="t" anchorCtr="0">
            <a:noAutofit/>
          </a:bodyPr>
          <a:lstStyle>
            <a:lvl1pPr marL="457200" lvl="0" indent="-457200" algn="ctr">
              <a:lnSpc>
                <a:spcPct val="100000"/>
              </a:lnSpc>
              <a:spcBef>
                <a:spcPts val="600"/>
              </a:spcBef>
              <a:spcAft>
                <a:spcPts val="0"/>
              </a:spcAft>
              <a:buClr>
                <a:schemeClr val="dk1"/>
              </a:buClr>
              <a:buSzPts val="3600"/>
              <a:buChar char="◎"/>
              <a:defRPr sz="3600" i="1"/>
            </a:lvl1pPr>
            <a:lvl2pPr marL="914400" lvl="1" indent="-457200" algn="ctr">
              <a:lnSpc>
                <a:spcPct val="100000"/>
              </a:lnSpc>
              <a:spcBef>
                <a:spcPts val="0"/>
              </a:spcBef>
              <a:spcAft>
                <a:spcPts val="0"/>
              </a:spcAft>
              <a:buClr>
                <a:schemeClr val="dk1"/>
              </a:buClr>
              <a:buSzPts val="3600"/>
              <a:buChar char="○"/>
              <a:defRPr sz="3600" i="1"/>
            </a:lvl2pPr>
            <a:lvl3pPr marL="1371600" lvl="2" indent="-457200" algn="ctr">
              <a:lnSpc>
                <a:spcPct val="100000"/>
              </a:lnSpc>
              <a:spcBef>
                <a:spcPts val="0"/>
              </a:spcBef>
              <a:spcAft>
                <a:spcPts val="0"/>
              </a:spcAft>
              <a:buClr>
                <a:schemeClr val="dk1"/>
              </a:buClr>
              <a:buSzPts val="3600"/>
              <a:buChar char="◉"/>
              <a:defRPr sz="3600" i="1"/>
            </a:lvl3pPr>
            <a:lvl4pPr marL="1828800" lvl="3" indent="-457200" algn="ctr">
              <a:lnSpc>
                <a:spcPct val="100000"/>
              </a:lnSpc>
              <a:spcBef>
                <a:spcPts val="0"/>
              </a:spcBef>
              <a:spcAft>
                <a:spcPts val="0"/>
              </a:spcAft>
              <a:buSzPts val="3600"/>
              <a:buChar char="●"/>
              <a:defRPr sz="3600" i="1"/>
            </a:lvl4pPr>
            <a:lvl5pPr marL="2286000" lvl="4" indent="-457200" algn="ctr">
              <a:lnSpc>
                <a:spcPct val="100000"/>
              </a:lnSpc>
              <a:spcBef>
                <a:spcPts val="0"/>
              </a:spcBef>
              <a:spcAft>
                <a:spcPts val="0"/>
              </a:spcAft>
              <a:buSzPts val="3600"/>
              <a:buChar char="○"/>
              <a:defRPr sz="3600" i="1"/>
            </a:lvl5pPr>
            <a:lvl6pPr marL="2743200" lvl="5" indent="-457200" algn="ctr">
              <a:lnSpc>
                <a:spcPct val="100000"/>
              </a:lnSpc>
              <a:spcBef>
                <a:spcPts val="0"/>
              </a:spcBef>
              <a:spcAft>
                <a:spcPts val="0"/>
              </a:spcAft>
              <a:buSzPts val="3600"/>
              <a:buChar char="■"/>
              <a:defRPr sz="3600" i="1"/>
            </a:lvl6pPr>
            <a:lvl7pPr marL="3200400" lvl="6" indent="-457200" algn="ctr">
              <a:lnSpc>
                <a:spcPct val="100000"/>
              </a:lnSpc>
              <a:spcBef>
                <a:spcPts val="0"/>
              </a:spcBef>
              <a:spcAft>
                <a:spcPts val="0"/>
              </a:spcAft>
              <a:buSzPts val="3600"/>
              <a:buChar char="●"/>
              <a:defRPr sz="3600" i="1"/>
            </a:lvl7pPr>
            <a:lvl8pPr marL="3657600" lvl="7" indent="-457200" algn="ctr">
              <a:lnSpc>
                <a:spcPct val="100000"/>
              </a:lnSpc>
              <a:spcBef>
                <a:spcPts val="0"/>
              </a:spcBef>
              <a:spcAft>
                <a:spcPts val="0"/>
              </a:spcAft>
              <a:buSzPts val="3600"/>
              <a:buChar char="○"/>
              <a:defRPr sz="3600" i="1"/>
            </a:lvl8pPr>
            <a:lvl9pPr marL="4114800" lvl="8" indent="-457200" algn="ctr">
              <a:lnSpc>
                <a:spcPct val="100000"/>
              </a:lnSpc>
              <a:spcBef>
                <a:spcPts val="0"/>
              </a:spcBef>
              <a:spcAft>
                <a:spcPts val="0"/>
              </a:spcAft>
              <a:buSzPts val="3600"/>
              <a:buChar char="■"/>
              <a:defRPr sz="3600" i="1"/>
            </a:lvl9pPr>
          </a:lstStyle>
          <a:p>
            <a:endParaRPr/>
          </a:p>
        </p:txBody>
      </p:sp>
      <p:grpSp>
        <p:nvGrpSpPr>
          <p:cNvPr id="44" name="Google Shape;44;p25"/>
          <p:cNvGrpSpPr/>
          <p:nvPr/>
        </p:nvGrpSpPr>
        <p:grpSpPr>
          <a:xfrm>
            <a:off x="3839646" y="782918"/>
            <a:ext cx="1464573" cy="842707"/>
            <a:chOff x="3593400" y="1729675"/>
            <a:chExt cx="1957200" cy="1123610"/>
          </a:xfrm>
        </p:grpSpPr>
        <p:sp>
          <p:nvSpPr>
            <p:cNvPr id="45" name="Google Shape;45;p25"/>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accent1"/>
                  </a:solidFill>
                  <a:latin typeface="Source Sans Pro"/>
                  <a:ea typeface="Source Sans Pro"/>
                  <a:cs typeface="Source Sans Pro"/>
                  <a:sym typeface="Source Sans Pro"/>
                </a:rPr>
                <a:t>“</a:t>
              </a:r>
              <a:endParaRPr sz="6000" b="1" i="0" u="none" strike="noStrike" cap="none">
                <a:solidFill>
                  <a:schemeClr val="accent1"/>
                </a:solidFill>
                <a:latin typeface="Source Sans Pro"/>
                <a:ea typeface="Source Sans Pro"/>
                <a:cs typeface="Source Sans Pro"/>
                <a:sym typeface="Source Sans Pro"/>
              </a:endParaRPr>
            </a:p>
          </p:txBody>
        </p:sp>
        <p:sp>
          <p:nvSpPr>
            <p:cNvPr id="46" name="Google Shape;46;p25"/>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5"/>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8" name="Google Shape;48;p25"/>
          <p:cNvCxnSpPr>
            <a:endCxn id="46" idx="1"/>
          </p:cNvCxnSpPr>
          <p:nvPr/>
        </p:nvCxnSpPr>
        <p:spPr>
          <a:xfrm>
            <a:off x="3750511" y="390297"/>
            <a:ext cx="532200" cy="535500"/>
          </a:xfrm>
          <a:prstGeom prst="straightConnector1">
            <a:avLst/>
          </a:prstGeom>
          <a:noFill/>
          <a:ln w="9525" cap="flat" cmpd="sng">
            <a:solidFill>
              <a:srgbClr val="CFD8DC"/>
            </a:solidFill>
            <a:prstDash val="solid"/>
            <a:round/>
            <a:headEnd type="none" w="sm" len="sm"/>
            <a:tailEnd type="none" w="sm" len="sm"/>
          </a:ln>
        </p:spPr>
      </p:cxnSp>
      <p:cxnSp>
        <p:nvCxnSpPr>
          <p:cNvPr id="49" name="Google Shape;49;p25"/>
          <p:cNvCxnSpPr/>
          <p:nvPr/>
        </p:nvCxnSpPr>
        <p:spPr>
          <a:xfrm rot="10800000">
            <a:off x="4362902" y="436125"/>
            <a:ext cx="209100" cy="369600"/>
          </a:xfrm>
          <a:prstGeom prst="straightConnector1">
            <a:avLst/>
          </a:prstGeom>
          <a:noFill/>
          <a:ln w="9525" cap="flat" cmpd="sng">
            <a:solidFill>
              <a:srgbClr val="CFD8DC"/>
            </a:solidFill>
            <a:prstDash val="solid"/>
            <a:round/>
            <a:headEnd type="none" w="sm" len="sm"/>
            <a:tailEnd type="none" w="sm" len="sm"/>
          </a:ln>
        </p:spPr>
      </p:cxnSp>
      <p:cxnSp>
        <p:nvCxnSpPr>
          <p:cNvPr id="50" name="Google Shape;50;p25"/>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sm" len="sm"/>
            <a:tailEnd type="none" w="sm" len="sm"/>
          </a:ln>
        </p:spPr>
      </p:cxnSp>
      <p:sp>
        <p:nvSpPr>
          <p:cNvPr id="51" name="Google Shape;51;p25"/>
          <p:cNvSpPr txBox="1">
            <a:spLocks noGrp="1"/>
          </p:cNvSpPr>
          <p:nvPr>
            <p:ph type="sldNum" idx="12"/>
          </p:nvPr>
        </p:nvSpPr>
        <p:spPr>
          <a:xfrm>
            <a:off x="-87" y="4749844"/>
            <a:ext cx="91440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54" name="Google Shape;54;p26"/>
          <p:cNvSpPr txBox="1">
            <a:spLocks noGrp="1"/>
          </p:cNvSpPr>
          <p:nvPr>
            <p:ph type="body" idx="1"/>
          </p:nvPr>
        </p:nvSpPr>
        <p:spPr>
          <a:xfrm>
            <a:off x="786137" y="1200150"/>
            <a:ext cx="36753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5" name="Google Shape;55;p26"/>
          <p:cNvSpPr txBox="1">
            <a:spLocks noGrp="1"/>
          </p:cNvSpPr>
          <p:nvPr>
            <p:ph type="body" idx="2"/>
          </p:nvPr>
        </p:nvSpPr>
        <p:spPr>
          <a:xfrm>
            <a:off x="4682659" y="1200150"/>
            <a:ext cx="36753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6" name="Google Shape;56;p26"/>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59" name="Google Shape;59;p27"/>
          <p:cNvSpPr txBox="1">
            <a:spLocks noGrp="1"/>
          </p:cNvSpPr>
          <p:nvPr>
            <p:ph type="body" idx="1"/>
          </p:nvPr>
        </p:nvSpPr>
        <p:spPr>
          <a:xfrm>
            <a:off x="786150" y="1200150"/>
            <a:ext cx="2419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60" name="Google Shape;60;p27"/>
          <p:cNvSpPr txBox="1">
            <a:spLocks noGrp="1"/>
          </p:cNvSpPr>
          <p:nvPr>
            <p:ph type="body" idx="2"/>
          </p:nvPr>
        </p:nvSpPr>
        <p:spPr>
          <a:xfrm>
            <a:off x="3329992" y="1200150"/>
            <a:ext cx="2419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61" name="Google Shape;61;p27"/>
          <p:cNvSpPr txBox="1">
            <a:spLocks noGrp="1"/>
          </p:cNvSpPr>
          <p:nvPr>
            <p:ph type="body" idx="3"/>
          </p:nvPr>
        </p:nvSpPr>
        <p:spPr>
          <a:xfrm>
            <a:off x="5873834" y="1200150"/>
            <a:ext cx="2419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62" name="Google Shape;62;p2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endParaRPr/>
          </a:p>
        </p:txBody>
      </p:sp>
      <p:sp>
        <p:nvSpPr>
          <p:cNvPr id="7" name="Google Shape;7;p18"/>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chivists.org/statements/saa-code-of-conduc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2.archivists.org/groups/committee-on-research-data-and-assessment/saa-research-and-innovation-roadmap-beta-version-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QZmG4nmhoFgCsVsJ6"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mailto:corda@archivists.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2.archivists.org/groups/committee-on-research-data-and-assessment/saa-research-and-innovation-roadmap-beta-version-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2.archivists.org/prof-education/graduate/gpas/curriculu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p:nvPr/>
        </p:nvSpPr>
        <p:spPr>
          <a:xfrm>
            <a:off x="377650" y="58790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605"/>
              <a:buFont typeface="Arial"/>
              <a:buNone/>
            </a:pPr>
            <a:r>
              <a:rPr lang="en" sz="2240" b="1" i="0" u="none" strike="noStrike" cap="none">
                <a:solidFill>
                  <a:schemeClr val="accent1"/>
                </a:solidFill>
                <a:latin typeface="Arial"/>
                <a:ea typeface="Arial"/>
                <a:cs typeface="Arial"/>
                <a:sym typeface="Arial"/>
              </a:rPr>
              <a:t>Welcome to the Research and Innovation Roadmap </a:t>
            </a:r>
            <a:endParaRPr sz="2240" b="1" i="0" u="none" strike="noStrike" cap="none">
              <a:solidFill>
                <a:schemeClr val="accent1"/>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605"/>
              <a:buFont typeface="Arial"/>
              <a:buNone/>
            </a:pPr>
            <a:r>
              <a:rPr lang="en" sz="2240" b="1" i="0" u="none" strike="noStrike" cap="none">
                <a:solidFill>
                  <a:schemeClr val="accent1"/>
                </a:solidFill>
                <a:latin typeface="Arial"/>
                <a:ea typeface="Arial"/>
                <a:cs typeface="Arial"/>
                <a:sym typeface="Arial"/>
              </a:rPr>
              <a:t>Conversation Lounge!</a:t>
            </a:r>
            <a:endParaRPr sz="2240" b="1" i="0" u="none" strike="noStrike" cap="none">
              <a:solidFill>
                <a:schemeClr val="accent1"/>
              </a:solidFill>
              <a:latin typeface="Arial"/>
              <a:ea typeface="Arial"/>
              <a:cs typeface="Arial"/>
              <a:sym typeface="Arial"/>
            </a:endParaRPr>
          </a:p>
        </p:txBody>
      </p:sp>
      <p:sp>
        <p:nvSpPr>
          <p:cNvPr id="71" name="Google Shape;71;p1"/>
          <p:cNvSpPr txBox="1"/>
          <p:nvPr/>
        </p:nvSpPr>
        <p:spPr>
          <a:xfrm>
            <a:off x="725375" y="1430225"/>
            <a:ext cx="5791800" cy="29862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Source Sans Pro"/>
                <a:ea typeface="Source Sans Pro"/>
                <a:cs typeface="Source Sans Pro"/>
                <a:sym typeface="Source Sans Pro"/>
              </a:rPr>
              <a:t>Today’s agenda: Welcome, presentation for 15-20 minutes, open discussion.</a:t>
            </a:r>
            <a:endParaRPr sz="1600" b="0" i="0" u="none" strike="noStrike" cap="none">
              <a:solidFill>
                <a:srgbClr val="000000"/>
              </a:solidFill>
              <a:latin typeface="Source Sans Pro"/>
              <a:ea typeface="Source Sans Pro"/>
              <a:cs typeface="Source Sans Pro"/>
              <a:sym typeface="Source Sans Pro"/>
            </a:endParaRPr>
          </a:p>
          <a:p>
            <a:pPr marL="457200" marR="0" lvl="0" indent="-330200" algn="l" rtl="0">
              <a:lnSpc>
                <a:spcPct val="115000"/>
              </a:lnSpc>
              <a:spcBef>
                <a:spcPts val="1000"/>
              </a:spcBef>
              <a:spcAft>
                <a:spcPts val="0"/>
              </a:spcAft>
              <a:buClr>
                <a:srgbClr val="000000"/>
              </a:buClr>
              <a:buSzPts val="1600"/>
              <a:buFont typeface="Source Sans Pro"/>
              <a:buChar char="●"/>
            </a:pPr>
            <a:r>
              <a:rPr lang="en" sz="1600" b="0" i="0" u="none" strike="noStrike" cap="none">
                <a:solidFill>
                  <a:srgbClr val="000000"/>
                </a:solidFill>
                <a:latin typeface="Source Sans Pro"/>
                <a:ea typeface="Source Sans Pro"/>
                <a:cs typeface="Source Sans Pro"/>
                <a:sym typeface="Source Sans Pro"/>
              </a:rPr>
              <a:t>For the discussion, we will utilize Chat in Zoom (not in the Pathable website). We will be monitoring the chat and respond as we can. You can also use the “Raise Hand” feature and we will call on folks. </a:t>
            </a:r>
            <a:endParaRPr sz="1600" b="0" i="0" u="none" strike="noStrike" cap="none">
              <a:solidFill>
                <a:srgbClr val="000000"/>
              </a:solidFill>
              <a:latin typeface="Source Sans Pro"/>
              <a:ea typeface="Source Sans Pro"/>
              <a:cs typeface="Source Sans Pro"/>
              <a:sym typeface="Source Sans Pro"/>
            </a:endParaRPr>
          </a:p>
          <a:p>
            <a:pPr marL="457200" marR="0" lvl="0" indent="-330200" algn="l" rtl="0">
              <a:lnSpc>
                <a:spcPct val="115000"/>
              </a:lnSpc>
              <a:spcBef>
                <a:spcPts val="1000"/>
              </a:spcBef>
              <a:spcAft>
                <a:spcPts val="0"/>
              </a:spcAft>
              <a:buClr>
                <a:srgbClr val="595959"/>
              </a:buClr>
              <a:buSzPts val="1600"/>
              <a:buFont typeface="Source Sans Pro"/>
              <a:buChar char="●"/>
            </a:pPr>
            <a:r>
              <a:rPr lang="en" sz="1600" b="0" i="0" u="none" strike="noStrike" cap="none">
                <a:solidFill>
                  <a:srgbClr val="000000"/>
                </a:solidFill>
                <a:latin typeface="Source Sans Pro"/>
                <a:ea typeface="Source Sans Pro"/>
                <a:cs typeface="Source Sans Pro"/>
                <a:sym typeface="Source Sans Pro"/>
              </a:rPr>
              <a:t>Please be respectful in your interactions and follow the SAA Code of Conduct: </a:t>
            </a:r>
            <a:r>
              <a:rPr lang="en" sz="1600" b="0" i="0" u="sng" strike="noStrike" cap="none">
                <a:solidFill>
                  <a:srgbClr val="0097A7"/>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http://www.archivists.org/statements/saa-code-of-conduct</a:t>
            </a:r>
            <a:r>
              <a:rPr lang="en" sz="1600" b="0" i="0" u="none" strike="noStrike" cap="none">
                <a:solidFill>
                  <a:srgbClr val="000000"/>
                </a:solidFill>
                <a:latin typeface="Source Sans Pro"/>
                <a:ea typeface="Source Sans Pro"/>
                <a:cs typeface="Source Sans Pro"/>
                <a:sym typeface="Source Sans Pro"/>
              </a:rPr>
              <a:t> </a:t>
            </a:r>
            <a:endParaRPr sz="1600" b="0" i="0" u="none" strike="noStrike" cap="none">
              <a:solidFill>
                <a:srgbClr val="000000"/>
              </a:solidFill>
              <a:latin typeface="Source Sans Pro"/>
              <a:ea typeface="Source Sans Pro"/>
              <a:cs typeface="Source Sans Pro"/>
              <a:sym typeface="Source Sans Pro"/>
            </a:endParaRPr>
          </a:p>
          <a:p>
            <a:pPr marL="457200" marR="0" lvl="0" indent="-330200" algn="l" rtl="0">
              <a:lnSpc>
                <a:spcPct val="115000"/>
              </a:lnSpc>
              <a:spcBef>
                <a:spcPts val="1000"/>
              </a:spcBef>
              <a:spcAft>
                <a:spcPts val="1000"/>
              </a:spcAft>
              <a:buClr>
                <a:srgbClr val="000000"/>
              </a:buClr>
              <a:buSzPts val="1600"/>
              <a:buFont typeface="Source Sans Pro"/>
              <a:buChar char="●"/>
            </a:pPr>
            <a:r>
              <a:rPr lang="en" sz="1600" b="0" i="0" u="none" strike="noStrike" cap="none">
                <a:solidFill>
                  <a:srgbClr val="000000"/>
                </a:solidFill>
                <a:latin typeface="Source Sans Pro"/>
                <a:ea typeface="Source Sans Pro"/>
                <a:cs typeface="Source Sans Pro"/>
                <a:sym typeface="Source Sans Pro"/>
              </a:rPr>
              <a:t>This session will not be recorded. </a:t>
            </a:r>
            <a:endParaRPr sz="1600" b="0" i="0" u="none" strike="noStrike" cap="none">
              <a:solidFill>
                <a:srgbClr val="000000"/>
              </a:solidFill>
              <a:latin typeface="Source Sans Pro"/>
              <a:ea typeface="Source Sans Pro"/>
              <a:cs typeface="Source Sans Pro"/>
              <a:sym typeface="Source Sans Pro"/>
            </a:endParaRPr>
          </a:p>
        </p:txBody>
      </p:sp>
      <p:pic>
        <p:nvPicPr>
          <p:cNvPr id="72" name="Google Shape;72;p1"/>
          <p:cNvPicPr preferRelativeResize="0"/>
          <p:nvPr/>
        </p:nvPicPr>
        <p:blipFill rotWithShape="1">
          <a:blip r:embed="rId4">
            <a:alphaModFix/>
          </a:blip>
          <a:srcRect/>
          <a:stretch/>
        </p:blipFill>
        <p:spPr>
          <a:xfrm>
            <a:off x="6338225" y="1348875"/>
            <a:ext cx="2494075" cy="1102525"/>
          </a:xfrm>
          <a:prstGeom prst="rect">
            <a:avLst/>
          </a:prstGeom>
          <a:noFill/>
          <a:ln>
            <a:noFill/>
          </a:ln>
        </p:spPr>
      </p:pic>
      <p:sp>
        <p:nvSpPr>
          <p:cNvPr id="73" name="Google Shape;73;p1"/>
          <p:cNvSpPr txBox="1"/>
          <p:nvPr/>
        </p:nvSpPr>
        <p:spPr>
          <a:xfrm>
            <a:off x="6414813" y="2451400"/>
            <a:ext cx="2340900" cy="1354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073763"/>
                </a:solidFill>
                <a:latin typeface="Lora"/>
                <a:ea typeface="Lora"/>
                <a:cs typeface="Lora"/>
                <a:sym typeface="Lora"/>
              </a:rPr>
              <a:t>Committee on Research, Data and Assessment (CORDA)</a:t>
            </a:r>
            <a:endParaRPr sz="1900" b="1" i="0" u="none" strike="noStrike" cap="none">
              <a:solidFill>
                <a:srgbClr val="073763"/>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sp>
        <p:nvSpPr>
          <p:cNvPr id="164" name="Google Shape;164;p10"/>
          <p:cNvSpPr txBox="1"/>
          <p:nvPr/>
        </p:nvSpPr>
        <p:spPr>
          <a:xfrm>
            <a:off x="230875" y="122625"/>
            <a:ext cx="8604000" cy="167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VI.</a:t>
            </a:r>
            <a:r>
              <a:rPr lang="en" sz="1200" b="0" i="0" u="none" strike="noStrike" cap="none">
                <a:solidFill>
                  <a:srgbClr val="000000"/>
                </a:solidFill>
                <a:latin typeface="Calibri"/>
                <a:ea typeface="Calibri"/>
                <a:cs typeface="Calibri"/>
                <a:sym typeface="Calibri"/>
              </a:rPr>
              <a:t> </a:t>
            </a:r>
            <a:r>
              <a:rPr lang="en" sz="1200" b="1" i="0" u="none" strike="noStrike" cap="none">
                <a:solidFill>
                  <a:srgbClr val="000000"/>
                </a:solidFill>
                <a:latin typeface="Calibri"/>
                <a:ea typeface="Calibri"/>
                <a:cs typeface="Calibri"/>
                <a:sym typeface="Calibri"/>
              </a:rPr>
              <a:t>Theme: Audience Building</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 </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Scope: </a:t>
            </a:r>
            <a:r>
              <a:rPr lang="en" sz="1200" b="0" i="0" u="none" strike="noStrike" cap="none">
                <a:solidFill>
                  <a:srgbClr val="000000"/>
                </a:solidFill>
                <a:latin typeface="Calibri"/>
                <a:ea typeface="Calibri"/>
                <a:cs typeface="Calibri"/>
                <a:sym typeface="Calibri"/>
              </a:rPr>
              <a:t>What is the effectiveness of archival efforts to build audiences? What efforts – positions dedicated to outreach or partnerships with journalists and media – best build audiences? Elevating archival awareness and advocacy for archives is advanced through many levels of partnership and funded efforts – at the national, regional, local, institutional level. This research theme seeks to ground practice with research.</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165" name="Google Shape;165;p10"/>
          <p:cNvPicPr preferRelativeResize="0"/>
          <p:nvPr/>
        </p:nvPicPr>
        <p:blipFill rotWithShape="1">
          <a:blip r:embed="rId3">
            <a:alphaModFix/>
          </a:blip>
          <a:srcRect/>
          <a:stretch/>
        </p:blipFill>
        <p:spPr>
          <a:xfrm>
            <a:off x="159662" y="1603275"/>
            <a:ext cx="8824675" cy="2187925"/>
          </a:xfrm>
          <a:prstGeom prst="rect">
            <a:avLst/>
          </a:prstGeom>
          <a:noFill/>
          <a:ln>
            <a:noFill/>
          </a:ln>
        </p:spPr>
      </p:pic>
      <p:pic>
        <p:nvPicPr>
          <p:cNvPr id="166" name="Google Shape;166;p10"/>
          <p:cNvPicPr preferRelativeResize="0"/>
          <p:nvPr/>
        </p:nvPicPr>
        <p:blipFill rotWithShape="1">
          <a:blip r:embed="rId4">
            <a:alphaModFix/>
          </a:blip>
          <a:srcRect b="50668"/>
          <a:stretch/>
        </p:blipFill>
        <p:spPr>
          <a:xfrm>
            <a:off x="200375" y="3686425"/>
            <a:ext cx="8743250" cy="1256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
        <p:nvSpPr>
          <p:cNvPr id="172" name="Google Shape;172;p11"/>
          <p:cNvSpPr txBox="1"/>
          <p:nvPr/>
        </p:nvSpPr>
        <p:spPr>
          <a:xfrm>
            <a:off x="230875" y="122625"/>
            <a:ext cx="8604000" cy="167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VII. User Centered Design and Discovery</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Scope: </a:t>
            </a:r>
            <a:r>
              <a:rPr lang="en" sz="1200" b="0" i="0" u="none" strike="noStrike" cap="none">
                <a:solidFill>
                  <a:srgbClr val="000000"/>
                </a:solidFill>
                <a:latin typeface="Calibri"/>
                <a:ea typeface="Calibri"/>
                <a:cs typeface="Calibri"/>
                <a:sym typeface="Calibri"/>
              </a:rPr>
              <a:t>How do users approach, use, find, and use archives? Principles like respect du fond can prejudice the archives to center the records, and the expertise of archivists, in designing systems for archival use and engagement. If we inverted the model to center users, how would we design systems for discovery, access and archival transfer? Research in this area centers users and has the potential to alter current modes of archival practice.</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173" name="Google Shape;173;p11"/>
          <p:cNvPicPr preferRelativeResize="0"/>
          <p:nvPr/>
        </p:nvPicPr>
        <p:blipFill rotWithShape="1">
          <a:blip r:embed="rId3">
            <a:alphaModFix/>
          </a:blip>
          <a:srcRect/>
          <a:stretch/>
        </p:blipFill>
        <p:spPr>
          <a:xfrm>
            <a:off x="152400" y="1949625"/>
            <a:ext cx="8839200" cy="23381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82e2c664c_0_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a:t>SAA Research &amp; Innovation Roadmap </a:t>
            </a:r>
            <a:endParaRPr sz="2800"/>
          </a:p>
        </p:txBody>
      </p:sp>
      <p:sp>
        <p:nvSpPr>
          <p:cNvPr id="179" name="Google Shape;179;g1482e2c664c_0_1"/>
          <p:cNvSpPr txBox="1">
            <a:spLocks noGrp="1"/>
          </p:cNvSpPr>
          <p:nvPr>
            <p:ph type="body" idx="1"/>
          </p:nvPr>
        </p:nvSpPr>
        <p:spPr>
          <a:xfrm>
            <a:off x="786150" y="1261700"/>
            <a:ext cx="7571700" cy="388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 sz="1900" u="sng">
                <a:solidFill>
                  <a:schemeClr val="hlink"/>
                </a:solidFill>
                <a:latin typeface="Calibri"/>
                <a:ea typeface="Calibri"/>
                <a:cs typeface="Calibri"/>
                <a:sym typeface="Calibri"/>
                <a:hlinkClick r:id="rId3"/>
              </a:rPr>
              <a:t>https://www2.archivists.org/groups/committee-on-research-data-and-assessment/saa-research-and-innovation-roadmap-beta-version-10</a:t>
            </a: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a:p>
        </p:txBody>
      </p:sp>
      <p:pic>
        <p:nvPicPr>
          <p:cNvPr id="180" name="Google Shape;180;g1482e2c664c_0_1"/>
          <p:cNvPicPr preferRelativeResize="0"/>
          <p:nvPr/>
        </p:nvPicPr>
        <p:blipFill rotWithShape="1">
          <a:blip r:embed="rId4">
            <a:alphaModFix/>
          </a:blip>
          <a:srcRect/>
          <a:stretch/>
        </p:blipFill>
        <p:spPr>
          <a:xfrm>
            <a:off x="869103" y="1010720"/>
            <a:ext cx="4563210" cy="2435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sp>
        <p:nvSpPr>
          <p:cNvPr id="186" name="Google Shape;186;p12"/>
          <p:cNvSpPr txBox="1"/>
          <p:nvPr/>
        </p:nvSpPr>
        <p:spPr>
          <a:xfrm>
            <a:off x="1044975" y="1601900"/>
            <a:ext cx="6599400" cy="2346000"/>
          </a:xfrm>
          <a:prstGeom prst="rect">
            <a:avLst/>
          </a:prstGeom>
          <a:noFill/>
          <a:ln>
            <a:noFill/>
          </a:ln>
        </p:spPr>
        <p:txBody>
          <a:bodyPr spcFirstLastPara="1" wrap="square" lIns="91425" tIns="91425" rIns="91425" bIns="91425" anchor="t" anchorCtr="0">
            <a:spAutoFit/>
          </a:bodyPr>
          <a:lstStyle/>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Question 1: </a:t>
            </a:r>
            <a:endParaRPr/>
          </a:p>
          <a:p>
            <a:pPr marL="0" marR="0" lvl="0" indent="0" algn="l" rtl="0">
              <a:lnSpc>
                <a:spcPct val="139583"/>
              </a:lnSpc>
              <a:spcBef>
                <a:spcPts val="0"/>
              </a:spcBef>
              <a:spcAft>
                <a:spcPts val="0"/>
              </a:spcAft>
              <a:buClr>
                <a:srgbClr val="000000"/>
              </a:buClr>
              <a:buSzPts val="1600"/>
              <a:buFont typeface="Arial"/>
              <a:buNone/>
            </a:pP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What is missing? In your SAA or archival experience, what recurring topics would benefit from research attention? What would be your top 3 additions?</a:t>
            </a:r>
            <a:endParaRPr/>
          </a:p>
          <a:p>
            <a:pPr marL="0" marR="0" lvl="0" indent="0" algn="l" rtl="0">
              <a:lnSpc>
                <a:spcPct val="139583"/>
              </a:lnSpc>
              <a:spcBef>
                <a:spcPts val="0"/>
              </a:spcBef>
              <a:spcAft>
                <a:spcPts val="0"/>
              </a:spcAft>
              <a:buClr>
                <a:srgbClr val="000000"/>
              </a:buClr>
              <a:buSzPts val="1200"/>
              <a:buFont typeface="Arial"/>
              <a:buNone/>
            </a:pPr>
            <a:endParaRPr sz="1200" b="0" i="0" u="none" strike="noStrike" cap="none">
              <a:solidFill>
                <a:srgbClr val="000000"/>
              </a:solidFill>
              <a:latin typeface="Roboto Slab"/>
              <a:ea typeface="Roboto Slab"/>
              <a:cs typeface="Roboto Slab"/>
              <a:sym typeface="Roboto Slab"/>
            </a:endParaRPr>
          </a:p>
          <a:p>
            <a:pPr marL="0" marR="0" lvl="0" indent="0" algn="l" rtl="0">
              <a:lnSpc>
                <a:spcPct val="139583"/>
              </a:lnSpc>
              <a:spcBef>
                <a:spcPts val="0"/>
              </a:spcBef>
              <a:spcAft>
                <a:spcPts val="0"/>
              </a:spcAft>
              <a:buClr>
                <a:srgbClr val="000000"/>
              </a:buClr>
              <a:buSzPts val="1200"/>
              <a:buFont typeface="Arial"/>
              <a:buNone/>
            </a:pPr>
            <a:endParaRPr sz="1200" b="1" i="0" u="none" strike="noStrike" cap="none">
              <a:solidFill>
                <a:srgbClr val="000000"/>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
        <p:nvSpPr>
          <p:cNvPr id="192" name="Google Shape;192;p13"/>
          <p:cNvSpPr txBox="1"/>
          <p:nvPr/>
        </p:nvSpPr>
        <p:spPr>
          <a:xfrm>
            <a:off x="1112850" y="1724025"/>
            <a:ext cx="6599400" cy="1916400"/>
          </a:xfrm>
          <a:prstGeom prst="rect">
            <a:avLst/>
          </a:prstGeom>
          <a:noFill/>
          <a:ln>
            <a:noFill/>
          </a:ln>
        </p:spPr>
        <p:txBody>
          <a:bodyPr spcFirstLastPara="1" wrap="square" lIns="91425" tIns="91425" rIns="91425" bIns="91425" anchor="t" anchorCtr="0">
            <a:spAutoFit/>
          </a:bodyPr>
          <a:lstStyle/>
          <a:p>
            <a:pPr marL="0" marR="0" lvl="0" indent="0" algn="l" rtl="0">
              <a:lnSpc>
                <a:spcPct val="139583"/>
              </a:lnSpc>
              <a:spcBef>
                <a:spcPts val="0"/>
              </a:spcBef>
              <a:spcAft>
                <a:spcPts val="0"/>
              </a:spcAft>
              <a:buClr>
                <a:srgbClr val="000000"/>
              </a:buClr>
              <a:buSzPts val="1200"/>
              <a:buFont typeface="Arial"/>
              <a:buNone/>
            </a:pPr>
            <a:endParaRPr sz="1200" b="0" i="0" u="none" strike="noStrike" cap="none">
              <a:solidFill>
                <a:srgbClr val="000000"/>
              </a:solidFill>
              <a:latin typeface="Roboto Slab"/>
              <a:ea typeface="Roboto Slab"/>
              <a:cs typeface="Roboto Slab"/>
              <a:sym typeface="Roboto Slab"/>
            </a:endParaRPr>
          </a:p>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Question 2: </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What is here that shouldn’t be?</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200"/>
              <a:buFont typeface="Arial"/>
              <a:buNone/>
            </a:pPr>
            <a:endParaRPr sz="1200" b="0" i="0" u="none" strike="noStrike" cap="none">
              <a:solidFill>
                <a:srgbClr val="000000"/>
              </a:solidFill>
              <a:latin typeface="Roboto Slab"/>
              <a:ea typeface="Roboto Slab"/>
              <a:cs typeface="Roboto Slab"/>
              <a:sym typeface="Roboto Slab"/>
            </a:endParaRPr>
          </a:p>
          <a:p>
            <a:pPr marL="0" marR="0" lvl="0" indent="0" algn="l" rtl="0">
              <a:lnSpc>
                <a:spcPct val="139583"/>
              </a:lnSpc>
              <a:spcBef>
                <a:spcPts val="0"/>
              </a:spcBef>
              <a:spcAft>
                <a:spcPts val="0"/>
              </a:spcAft>
              <a:buClr>
                <a:srgbClr val="000000"/>
              </a:buClr>
              <a:buSzPts val="1200"/>
              <a:buFont typeface="Arial"/>
              <a:buNone/>
            </a:pPr>
            <a:endParaRPr sz="1200" b="1" i="0" u="none" strike="noStrike" cap="none">
              <a:solidFill>
                <a:srgbClr val="000000"/>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sp>
        <p:nvSpPr>
          <p:cNvPr id="198" name="Google Shape;198;p14"/>
          <p:cNvSpPr txBox="1"/>
          <p:nvPr/>
        </p:nvSpPr>
        <p:spPr>
          <a:xfrm>
            <a:off x="1044975" y="2022600"/>
            <a:ext cx="6599400" cy="1658400"/>
          </a:xfrm>
          <a:prstGeom prst="rect">
            <a:avLst/>
          </a:prstGeom>
          <a:noFill/>
          <a:ln>
            <a:noFill/>
          </a:ln>
        </p:spPr>
        <p:txBody>
          <a:bodyPr spcFirstLastPara="1" wrap="square" lIns="91425" tIns="91425" rIns="91425" bIns="91425" anchor="t" anchorCtr="0">
            <a:spAutoFit/>
          </a:bodyPr>
          <a:lstStyle/>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Question 3:</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Is there anything that would make this document more useful to you? </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200"/>
              <a:buFont typeface="Arial"/>
              <a:buNone/>
            </a:pPr>
            <a:endParaRPr sz="1200" b="1" i="0" u="none" strike="noStrike" cap="none">
              <a:solidFill>
                <a:srgbClr val="000000"/>
              </a:solidFill>
              <a:latin typeface="Roboto Slab"/>
              <a:ea typeface="Roboto Slab"/>
              <a:cs typeface="Roboto Slab"/>
              <a:sym typeface="Roboto Slab"/>
            </a:endParaRPr>
          </a:p>
          <a:p>
            <a:pPr marL="0" marR="0" lvl="0" indent="0" algn="l" rtl="0">
              <a:lnSpc>
                <a:spcPct val="139583"/>
              </a:lnSpc>
              <a:spcBef>
                <a:spcPts val="0"/>
              </a:spcBef>
              <a:spcAft>
                <a:spcPts val="0"/>
              </a:spcAft>
              <a:buClr>
                <a:srgbClr val="000000"/>
              </a:buClr>
              <a:buSzPts val="1200"/>
              <a:buFont typeface="Arial"/>
              <a:buNone/>
            </a:pPr>
            <a:endParaRPr sz="1200" b="1" i="0" u="none" strike="noStrike" cap="none">
              <a:solidFill>
                <a:srgbClr val="000000"/>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16</a:t>
            </a:fld>
            <a:endParaRPr/>
          </a:p>
        </p:txBody>
      </p:sp>
      <p:sp>
        <p:nvSpPr>
          <p:cNvPr id="204" name="Google Shape;204;p15"/>
          <p:cNvSpPr txBox="1"/>
          <p:nvPr/>
        </p:nvSpPr>
        <p:spPr>
          <a:xfrm>
            <a:off x="1085700" y="1778325"/>
            <a:ext cx="6599400" cy="1376400"/>
          </a:xfrm>
          <a:prstGeom prst="rect">
            <a:avLst/>
          </a:prstGeom>
          <a:noFill/>
          <a:ln>
            <a:noFill/>
          </a:ln>
        </p:spPr>
        <p:txBody>
          <a:bodyPr spcFirstLastPara="1" wrap="square" lIns="91425" tIns="91425" rIns="91425" bIns="91425" anchor="t" anchorCtr="0">
            <a:spAutoFit/>
          </a:bodyPr>
          <a:lstStyle/>
          <a:p>
            <a:pPr marL="0" marR="0" lvl="0" indent="0" algn="l" rtl="0">
              <a:lnSpc>
                <a:spcPct val="139583"/>
              </a:lnSpc>
              <a:spcBef>
                <a:spcPts val="0"/>
              </a:spcBef>
              <a:spcAft>
                <a:spcPts val="0"/>
              </a:spcAft>
              <a:buClr>
                <a:srgbClr val="000000"/>
              </a:buClr>
              <a:buSzPts val="1200"/>
              <a:buFont typeface="Arial"/>
              <a:buNone/>
            </a:pPr>
            <a:endParaRPr sz="1200" b="1" i="0" u="none" strike="noStrike" cap="none">
              <a:solidFill>
                <a:srgbClr val="000000"/>
              </a:solidFill>
              <a:latin typeface="Roboto Slab"/>
              <a:ea typeface="Roboto Slab"/>
              <a:cs typeface="Roboto Slab"/>
              <a:sym typeface="Roboto Slab"/>
            </a:endParaRPr>
          </a:p>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Question 4:</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39583"/>
              </a:lnSpc>
              <a:spcBef>
                <a:spcPts val="0"/>
              </a:spcBef>
              <a:spcAft>
                <a:spcPts val="0"/>
              </a:spcAft>
              <a:buClr>
                <a:srgbClr val="000000"/>
              </a:buClr>
              <a:buSzPts val="1600"/>
              <a:buFont typeface="Arial"/>
              <a:buNone/>
            </a:pPr>
            <a:r>
              <a:rPr lang="en" sz="1600" b="0" i="0" u="none" strike="noStrike" cap="none">
                <a:solidFill>
                  <a:srgbClr val="000000"/>
                </a:solidFill>
                <a:latin typeface="Source Sans Pro"/>
                <a:ea typeface="Source Sans Pro"/>
                <a:cs typeface="Source Sans Pro"/>
                <a:sym typeface="Source Sans Pro"/>
              </a:rPr>
              <a:t>Any feedback on the process of development and proposed next steps? </a:t>
            </a:r>
            <a:endParaRPr sz="16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ctrTitle" idx="4294967295"/>
          </p:nvPr>
        </p:nvSpPr>
        <p:spPr>
          <a:xfrm>
            <a:off x="685800" y="516542"/>
            <a:ext cx="77724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000"/>
              <a:buFont typeface="Roboto Slab"/>
              <a:buNone/>
            </a:pPr>
            <a:r>
              <a:rPr lang="en" sz="6000" i="0" u="none" strike="noStrike" cap="none" dirty="0">
                <a:solidFill>
                  <a:schemeClr val="accent1"/>
                </a:solidFill>
                <a:latin typeface="Source Sans Pro" panose="020B0503030403020204" pitchFamily="34" charset="0"/>
                <a:ea typeface="Source Sans Pro" panose="020B0503030403020204" pitchFamily="34" charset="0"/>
                <a:sym typeface="Roboto Slab"/>
              </a:rPr>
              <a:t>Thank you!</a:t>
            </a:r>
            <a:endParaRPr sz="6000" i="0" u="none" strike="noStrike" cap="none" dirty="0">
              <a:solidFill>
                <a:schemeClr val="accent1"/>
              </a:solidFill>
              <a:latin typeface="Source Sans Pro" panose="020B0503030403020204" pitchFamily="34" charset="0"/>
              <a:ea typeface="Source Sans Pro" panose="020B0503030403020204" pitchFamily="34" charset="0"/>
              <a:sym typeface="Roboto Slab"/>
            </a:endParaRPr>
          </a:p>
        </p:txBody>
      </p:sp>
      <p:sp>
        <p:nvSpPr>
          <p:cNvPr id="210" name="Google Shape;210;p16"/>
          <p:cNvSpPr txBox="1">
            <a:spLocks noGrp="1"/>
          </p:cNvSpPr>
          <p:nvPr>
            <p:ph type="subTitle" idx="4294967295"/>
          </p:nvPr>
        </p:nvSpPr>
        <p:spPr>
          <a:xfrm>
            <a:off x="685800" y="1951387"/>
            <a:ext cx="6593700" cy="784800"/>
          </a:xfrm>
          <a:prstGeom prst="rect">
            <a:avLst/>
          </a:prstGeom>
          <a:noFill/>
          <a:ln>
            <a:noFill/>
          </a:ln>
        </p:spPr>
        <p:txBody>
          <a:bodyPr spcFirstLastPara="1" wrap="square" lIns="91425" tIns="91425" rIns="91425" bIns="91425" anchor="t" anchorCtr="0">
            <a:noAutofit/>
          </a:bodyPr>
          <a:lstStyle/>
          <a:p>
            <a:pPr marL="0" lvl="0" indent="0">
              <a:buNone/>
            </a:pPr>
            <a:r>
              <a:rPr lang="en" sz="2000" i="0" u="none" strike="noStrike" cap="none" dirty="0">
                <a:solidFill>
                  <a:schemeClr val="dk1"/>
                </a:solidFill>
                <a:latin typeface="Source Sans Pro"/>
                <a:ea typeface="Source Sans Pro"/>
                <a:cs typeface="Source Sans Pro"/>
                <a:sym typeface="Source Sans Pro"/>
              </a:rPr>
              <a:t>Please share your feedback through this anonymous Google Form </a:t>
            </a:r>
            <a:r>
              <a:rPr lang="en-US" sz="2000" dirty="0">
                <a:hlinkClick r:id="rId3"/>
              </a:rPr>
              <a:t>https://forms.gle/QZmG4nmhoFgCsVsJ6</a:t>
            </a:r>
            <a:endParaRPr lang="en-US" sz="2000" dirty="0"/>
          </a:p>
          <a:p>
            <a:pPr marL="0" lvl="0" indent="0">
              <a:buNone/>
            </a:pPr>
            <a:endParaRPr sz="2000" i="0" u="none" strike="noStrike" cap="none" dirty="0">
              <a:solidFill>
                <a:schemeClr val="dk1"/>
              </a:solidFill>
              <a:latin typeface="Source Sans Pro"/>
              <a:ea typeface="Source Sans Pro"/>
              <a:cs typeface="Source Sans Pro"/>
              <a:sym typeface="Source Sans Pro"/>
            </a:endParaRPr>
          </a:p>
        </p:txBody>
      </p:sp>
      <p:sp>
        <p:nvSpPr>
          <p:cNvPr id="211" name="Google Shape;211;p16"/>
          <p:cNvSpPr txBox="1">
            <a:spLocks noGrp="1"/>
          </p:cNvSpPr>
          <p:nvPr>
            <p:ph type="body" idx="4294967295"/>
          </p:nvPr>
        </p:nvSpPr>
        <p:spPr>
          <a:xfrm>
            <a:off x="685800" y="3302221"/>
            <a:ext cx="7345500" cy="246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US" dirty="0"/>
              <a:t>A</a:t>
            </a:r>
            <a:r>
              <a:rPr lang="en" dirty="0" err="1"/>
              <a:t>nd</a:t>
            </a:r>
            <a:r>
              <a:rPr lang="en" dirty="0"/>
              <a:t> get in touch with us at: </a:t>
            </a:r>
            <a:r>
              <a:rPr lang="en" u="sng" dirty="0">
                <a:solidFill>
                  <a:schemeClr val="hlink"/>
                </a:solidFill>
                <a:hlinkClick r:id="rId4"/>
              </a:rPr>
              <a:t>corda@archivists.org</a:t>
            </a:r>
            <a:r>
              <a:rPr lang="en" dirty="0"/>
              <a:t> </a:t>
            </a:r>
            <a:endParaRPr dirty="0"/>
          </a:p>
        </p:txBody>
      </p:sp>
      <p:sp>
        <p:nvSpPr>
          <p:cNvPr id="212" name="Google Shape;212;p16"/>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a:t>Committee on Research, Data and Assessment (CORDA)</a:t>
            </a:r>
            <a:endParaRPr/>
          </a:p>
        </p:txBody>
      </p:sp>
      <p:sp>
        <p:nvSpPr>
          <p:cNvPr id="218" name="Google Shape;218;p1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18</a:t>
            </a:fld>
            <a:endParaRPr/>
          </a:p>
        </p:txBody>
      </p:sp>
      <p:sp>
        <p:nvSpPr>
          <p:cNvPr id="219" name="Google Shape;219;p17"/>
          <p:cNvSpPr/>
          <p:nvPr/>
        </p:nvSpPr>
        <p:spPr>
          <a:xfrm>
            <a:off x="7735208" y="24511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2024…</a:t>
            </a:r>
            <a:endParaRPr sz="1000" b="0" i="0" u="none" strike="noStrike" cap="none">
              <a:solidFill>
                <a:schemeClr val="lt1"/>
              </a:solidFill>
              <a:latin typeface="Source Sans Pro"/>
              <a:ea typeface="Source Sans Pro"/>
              <a:cs typeface="Source Sans Pro"/>
              <a:sym typeface="Source Sans Pro"/>
            </a:endParaRPr>
          </a:p>
        </p:txBody>
      </p:sp>
      <p:sp>
        <p:nvSpPr>
          <p:cNvPr id="220" name="Google Shape;220;p17"/>
          <p:cNvSpPr/>
          <p:nvPr/>
        </p:nvSpPr>
        <p:spPr>
          <a:xfrm>
            <a:off x="7075124" y="24511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2023</a:t>
            </a:r>
            <a:endParaRPr sz="1000" b="0" i="0" u="none" strike="noStrike" cap="none">
              <a:solidFill>
                <a:schemeClr val="lt1"/>
              </a:solidFill>
              <a:latin typeface="Source Sans Pro"/>
              <a:ea typeface="Source Sans Pro"/>
              <a:cs typeface="Source Sans Pro"/>
              <a:sym typeface="Source Sans Pro"/>
            </a:endParaRPr>
          </a:p>
        </p:txBody>
      </p:sp>
      <p:sp>
        <p:nvSpPr>
          <p:cNvPr id="221" name="Google Shape;221;p17"/>
          <p:cNvSpPr/>
          <p:nvPr/>
        </p:nvSpPr>
        <p:spPr>
          <a:xfrm>
            <a:off x="6415040" y="24511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8/2022</a:t>
            </a:r>
            <a:endParaRPr sz="1000" b="0" i="0" u="none" strike="noStrike" cap="none">
              <a:solidFill>
                <a:schemeClr val="lt1"/>
              </a:solidFill>
              <a:latin typeface="Source Sans Pro"/>
              <a:ea typeface="Source Sans Pro"/>
              <a:cs typeface="Source Sans Pro"/>
              <a:sym typeface="Source Sans Pro"/>
            </a:endParaRPr>
          </a:p>
        </p:txBody>
      </p:sp>
      <p:sp>
        <p:nvSpPr>
          <p:cNvPr id="222" name="Google Shape;222;p17"/>
          <p:cNvSpPr/>
          <p:nvPr/>
        </p:nvSpPr>
        <p:spPr>
          <a:xfrm>
            <a:off x="5754956" y="24511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1/2022</a:t>
            </a:r>
            <a:endParaRPr sz="1000" b="0" i="0" u="none" strike="noStrike" cap="none">
              <a:solidFill>
                <a:schemeClr val="lt1"/>
              </a:solidFill>
              <a:latin typeface="Source Sans Pro"/>
              <a:ea typeface="Source Sans Pro"/>
              <a:cs typeface="Source Sans Pro"/>
              <a:sym typeface="Source Sans Pro"/>
            </a:endParaRPr>
          </a:p>
        </p:txBody>
      </p:sp>
      <p:sp>
        <p:nvSpPr>
          <p:cNvPr id="223" name="Google Shape;223;p17"/>
          <p:cNvSpPr/>
          <p:nvPr/>
        </p:nvSpPr>
        <p:spPr>
          <a:xfrm>
            <a:off x="5094872" y="24511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8/2021</a:t>
            </a:r>
            <a:endParaRPr sz="1000" b="0" i="0" u="none" strike="noStrike" cap="none">
              <a:solidFill>
                <a:schemeClr val="lt1"/>
              </a:solidFill>
              <a:latin typeface="Source Sans Pro"/>
              <a:ea typeface="Source Sans Pro"/>
              <a:cs typeface="Source Sans Pro"/>
              <a:sym typeface="Source Sans Pro"/>
            </a:endParaRPr>
          </a:p>
        </p:txBody>
      </p:sp>
      <p:sp>
        <p:nvSpPr>
          <p:cNvPr id="224" name="Google Shape;224;p17"/>
          <p:cNvSpPr/>
          <p:nvPr/>
        </p:nvSpPr>
        <p:spPr>
          <a:xfrm>
            <a:off x="4434788" y="24511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2/2021</a:t>
            </a:r>
            <a:endParaRPr sz="1000" b="0" i="0" u="none" strike="noStrike" cap="none">
              <a:solidFill>
                <a:schemeClr val="lt1"/>
              </a:solidFill>
              <a:latin typeface="Source Sans Pro"/>
              <a:ea typeface="Source Sans Pro"/>
              <a:cs typeface="Source Sans Pro"/>
              <a:sym typeface="Source Sans Pro"/>
            </a:endParaRPr>
          </a:p>
        </p:txBody>
      </p:sp>
      <p:sp>
        <p:nvSpPr>
          <p:cNvPr id="225" name="Google Shape;225;p17"/>
          <p:cNvSpPr/>
          <p:nvPr/>
        </p:nvSpPr>
        <p:spPr>
          <a:xfrm>
            <a:off x="3774704" y="24511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8/2020</a:t>
            </a:r>
            <a:endParaRPr sz="1000" b="0" i="0" u="none" strike="noStrike" cap="none">
              <a:solidFill>
                <a:schemeClr val="lt1"/>
              </a:solidFill>
              <a:latin typeface="Source Sans Pro"/>
              <a:ea typeface="Source Sans Pro"/>
              <a:cs typeface="Source Sans Pro"/>
              <a:sym typeface="Source Sans Pro"/>
            </a:endParaRPr>
          </a:p>
        </p:txBody>
      </p:sp>
      <p:sp>
        <p:nvSpPr>
          <p:cNvPr id="226" name="Google Shape;226;p17"/>
          <p:cNvSpPr/>
          <p:nvPr/>
        </p:nvSpPr>
        <p:spPr>
          <a:xfrm>
            <a:off x="3114619" y="24511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3/2019</a:t>
            </a:r>
            <a:endParaRPr sz="1000" b="0" i="0" u="none" strike="noStrike" cap="none">
              <a:solidFill>
                <a:schemeClr val="lt1"/>
              </a:solidFill>
              <a:latin typeface="Source Sans Pro"/>
              <a:ea typeface="Source Sans Pro"/>
              <a:cs typeface="Source Sans Pro"/>
              <a:sym typeface="Source Sans Pro"/>
            </a:endParaRPr>
          </a:p>
        </p:txBody>
      </p:sp>
      <p:sp>
        <p:nvSpPr>
          <p:cNvPr id="227" name="Google Shape;227;p17"/>
          <p:cNvSpPr/>
          <p:nvPr/>
        </p:nvSpPr>
        <p:spPr>
          <a:xfrm>
            <a:off x="2454535" y="24511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11/2018</a:t>
            </a:r>
            <a:endParaRPr sz="1000" b="0" i="0" u="none" strike="noStrike" cap="none">
              <a:solidFill>
                <a:schemeClr val="lt1"/>
              </a:solidFill>
              <a:latin typeface="Source Sans Pro"/>
              <a:ea typeface="Source Sans Pro"/>
              <a:cs typeface="Source Sans Pro"/>
              <a:sym typeface="Source Sans Pro"/>
            </a:endParaRPr>
          </a:p>
        </p:txBody>
      </p:sp>
      <p:sp>
        <p:nvSpPr>
          <p:cNvPr id="228" name="Google Shape;228;p17"/>
          <p:cNvSpPr/>
          <p:nvPr/>
        </p:nvSpPr>
        <p:spPr>
          <a:xfrm>
            <a:off x="1794451" y="24511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5/2017</a:t>
            </a:r>
            <a:endParaRPr sz="1000" b="0" i="0" u="none" strike="noStrike" cap="none">
              <a:solidFill>
                <a:schemeClr val="lt1"/>
              </a:solidFill>
              <a:latin typeface="Source Sans Pro"/>
              <a:ea typeface="Source Sans Pro"/>
              <a:cs typeface="Source Sans Pro"/>
              <a:sym typeface="Source Sans Pro"/>
            </a:endParaRPr>
          </a:p>
        </p:txBody>
      </p:sp>
      <p:sp>
        <p:nvSpPr>
          <p:cNvPr id="229" name="Google Shape;229;p17"/>
          <p:cNvSpPr/>
          <p:nvPr/>
        </p:nvSpPr>
        <p:spPr>
          <a:xfrm>
            <a:off x="1134367" y="24511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2016</a:t>
            </a:r>
            <a:endParaRPr sz="1000" b="0" i="0" u="none" strike="noStrike" cap="none">
              <a:solidFill>
                <a:schemeClr val="lt1"/>
              </a:solidFill>
              <a:latin typeface="Source Sans Pro"/>
              <a:ea typeface="Source Sans Pro"/>
              <a:cs typeface="Source Sans Pro"/>
              <a:sym typeface="Source Sans Pro"/>
            </a:endParaRPr>
          </a:p>
        </p:txBody>
      </p:sp>
      <p:sp>
        <p:nvSpPr>
          <p:cNvPr id="230" name="Google Shape;230;p17"/>
          <p:cNvSpPr/>
          <p:nvPr/>
        </p:nvSpPr>
        <p:spPr>
          <a:xfrm>
            <a:off x="474283" y="24511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Source Sans Pro"/>
                <a:ea typeface="Source Sans Pro"/>
                <a:cs typeface="Source Sans Pro"/>
                <a:sym typeface="Source Sans Pro"/>
              </a:rPr>
              <a:t>8/2016</a:t>
            </a:r>
            <a:endParaRPr sz="1000" b="0" i="0" u="none" strike="noStrike" cap="none">
              <a:solidFill>
                <a:schemeClr val="lt1"/>
              </a:solidFill>
              <a:latin typeface="Source Sans Pro"/>
              <a:ea typeface="Source Sans Pro"/>
              <a:cs typeface="Source Sans Pro"/>
              <a:sym typeface="Source Sans Pro"/>
            </a:endParaRPr>
          </a:p>
        </p:txBody>
      </p:sp>
      <p:sp>
        <p:nvSpPr>
          <p:cNvPr id="231" name="Google Shape;231;p17"/>
          <p:cNvSpPr/>
          <p:nvPr/>
        </p:nvSpPr>
        <p:spPr>
          <a:xfrm>
            <a:off x="0" y="2451150"/>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cxnSp>
        <p:nvCxnSpPr>
          <p:cNvPr id="232" name="Google Shape;232;p17"/>
          <p:cNvCxnSpPr/>
          <p:nvPr/>
        </p:nvCxnSpPr>
        <p:spPr>
          <a:xfrm rot="10800000">
            <a:off x="768923" y="1977131"/>
            <a:ext cx="0" cy="498600"/>
          </a:xfrm>
          <a:prstGeom prst="straightConnector1">
            <a:avLst/>
          </a:prstGeom>
          <a:noFill/>
          <a:ln w="9525" cap="flat" cmpd="sng">
            <a:solidFill>
              <a:schemeClr val="lt2"/>
            </a:solidFill>
            <a:prstDash val="solid"/>
            <a:round/>
            <a:headEnd type="oval" w="med" len="med"/>
            <a:tailEnd type="oval" w="med" len="med"/>
          </a:ln>
        </p:spPr>
      </p:cxnSp>
      <p:sp>
        <p:nvSpPr>
          <p:cNvPr id="233" name="Google Shape;233;p17"/>
          <p:cNvSpPr txBox="1"/>
          <p:nvPr/>
        </p:nvSpPr>
        <p:spPr>
          <a:xfrm>
            <a:off x="727900" y="14224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Dennis Meissner SAA presidential address, “Bare Necessities”</a:t>
            </a:r>
            <a:endParaRPr sz="900" b="0" i="0" u="none" strike="noStrike" cap="none">
              <a:solidFill>
                <a:schemeClr val="dk2"/>
              </a:solidFill>
              <a:latin typeface="Source Sans Pro"/>
              <a:ea typeface="Source Sans Pro"/>
              <a:cs typeface="Source Sans Pro"/>
              <a:sym typeface="Source Sans Pro"/>
            </a:endParaRPr>
          </a:p>
        </p:txBody>
      </p:sp>
      <p:cxnSp>
        <p:nvCxnSpPr>
          <p:cNvPr id="234" name="Google Shape;234;p17"/>
          <p:cNvCxnSpPr/>
          <p:nvPr/>
        </p:nvCxnSpPr>
        <p:spPr>
          <a:xfrm rot="10800000">
            <a:off x="2090158" y="1977131"/>
            <a:ext cx="0" cy="498600"/>
          </a:xfrm>
          <a:prstGeom prst="straightConnector1">
            <a:avLst/>
          </a:prstGeom>
          <a:noFill/>
          <a:ln w="9525" cap="flat" cmpd="sng">
            <a:solidFill>
              <a:schemeClr val="lt2"/>
            </a:solidFill>
            <a:prstDash val="solid"/>
            <a:round/>
            <a:headEnd type="oval" w="med" len="med"/>
            <a:tailEnd type="oval" w="med" len="med"/>
          </a:ln>
        </p:spPr>
      </p:cxnSp>
      <p:sp>
        <p:nvSpPr>
          <p:cNvPr id="235" name="Google Shape;235;p17"/>
          <p:cNvSpPr txBox="1"/>
          <p:nvPr/>
        </p:nvSpPr>
        <p:spPr>
          <a:xfrm>
            <a:off x="2050642" y="14224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SAA Council charged the Task Force on Research/Data and Evaluation (TF- CORDE)</a:t>
            </a:r>
            <a:endParaRPr sz="900" b="0" i="0" u="none" strike="noStrike" cap="none">
              <a:solidFill>
                <a:schemeClr val="dk2"/>
              </a:solidFill>
              <a:latin typeface="Source Sans Pro"/>
              <a:ea typeface="Source Sans Pro"/>
              <a:cs typeface="Source Sans Pro"/>
              <a:sym typeface="Source Sans Pro"/>
            </a:endParaRPr>
          </a:p>
        </p:txBody>
      </p:sp>
      <p:cxnSp>
        <p:nvCxnSpPr>
          <p:cNvPr id="236" name="Google Shape;236;p17"/>
          <p:cNvCxnSpPr/>
          <p:nvPr/>
        </p:nvCxnSpPr>
        <p:spPr>
          <a:xfrm rot="10800000">
            <a:off x="3411393" y="1977131"/>
            <a:ext cx="0" cy="498600"/>
          </a:xfrm>
          <a:prstGeom prst="straightConnector1">
            <a:avLst/>
          </a:prstGeom>
          <a:noFill/>
          <a:ln w="9525" cap="flat" cmpd="sng">
            <a:solidFill>
              <a:schemeClr val="lt2"/>
            </a:solidFill>
            <a:prstDash val="solid"/>
            <a:round/>
            <a:headEnd type="oval" w="med" len="med"/>
            <a:tailEnd type="oval" w="med" len="med"/>
          </a:ln>
        </p:spPr>
      </p:cxnSp>
      <p:sp>
        <p:nvSpPr>
          <p:cNvPr id="237" name="Google Shape;237;p17"/>
          <p:cNvSpPr txBox="1"/>
          <p:nvPr/>
        </p:nvSpPr>
        <p:spPr>
          <a:xfrm>
            <a:off x="3373384" y="14224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CORDA launched</a:t>
            </a:r>
            <a:endParaRPr sz="900" b="0" i="0" u="none" strike="noStrike" cap="none">
              <a:solidFill>
                <a:schemeClr val="dk2"/>
              </a:solidFill>
              <a:latin typeface="Source Sans Pro"/>
              <a:ea typeface="Source Sans Pro"/>
              <a:cs typeface="Source Sans Pro"/>
              <a:sym typeface="Source Sans Pro"/>
            </a:endParaRPr>
          </a:p>
        </p:txBody>
      </p:sp>
      <p:cxnSp>
        <p:nvCxnSpPr>
          <p:cNvPr id="238" name="Google Shape;238;p17"/>
          <p:cNvCxnSpPr/>
          <p:nvPr/>
        </p:nvCxnSpPr>
        <p:spPr>
          <a:xfrm rot="10800000">
            <a:off x="4732628" y="1977131"/>
            <a:ext cx="0" cy="498600"/>
          </a:xfrm>
          <a:prstGeom prst="straightConnector1">
            <a:avLst/>
          </a:prstGeom>
          <a:noFill/>
          <a:ln w="9525" cap="flat" cmpd="sng">
            <a:solidFill>
              <a:schemeClr val="lt2"/>
            </a:solidFill>
            <a:prstDash val="solid"/>
            <a:round/>
            <a:headEnd type="oval" w="med" len="med"/>
            <a:tailEnd type="oval" w="med" len="med"/>
          </a:ln>
        </p:spPr>
      </p:cxnSp>
      <p:sp>
        <p:nvSpPr>
          <p:cNvPr id="239" name="Google Shape;239;p17"/>
          <p:cNvSpPr txBox="1"/>
          <p:nvPr/>
        </p:nvSpPr>
        <p:spPr>
          <a:xfrm>
            <a:off x="4696126" y="14224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SAA Dataverse goes live</a:t>
            </a:r>
            <a:endParaRPr sz="900" b="0" i="0" u="none" strike="noStrike" cap="none">
              <a:solidFill>
                <a:schemeClr val="dk2"/>
              </a:solidFill>
              <a:latin typeface="Source Sans Pro"/>
              <a:ea typeface="Source Sans Pro"/>
              <a:cs typeface="Source Sans Pro"/>
              <a:sym typeface="Source Sans Pro"/>
            </a:endParaRPr>
          </a:p>
        </p:txBody>
      </p:sp>
      <p:cxnSp>
        <p:nvCxnSpPr>
          <p:cNvPr id="240" name="Google Shape;240;p17"/>
          <p:cNvCxnSpPr/>
          <p:nvPr/>
        </p:nvCxnSpPr>
        <p:spPr>
          <a:xfrm rot="10800000">
            <a:off x="6053863" y="1977131"/>
            <a:ext cx="0" cy="498600"/>
          </a:xfrm>
          <a:prstGeom prst="straightConnector1">
            <a:avLst/>
          </a:prstGeom>
          <a:noFill/>
          <a:ln w="9525" cap="flat" cmpd="sng">
            <a:solidFill>
              <a:schemeClr val="lt2"/>
            </a:solidFill>
            <a:prstDash val="solid"/>
            <a:round/>
            <a:headEnd type="oval" w="med" len="med"/>
            <a:tailEnd type="oval" w="med" len="med"/>
          </a:ln>
        </p:spPr>
      </p:cxnSp>
      <p:sp>
        <p:nvSpPr>
          <p:cNvPr id="241" name="Google Shape;241;p17"/>
          <p:cNvSpPr txBox="1"/>
          <p:nvPr/>
        </p:nvSpPr>
        <p:spPr>
          <a:xfrm>
            <a:off x="5754949" y="1464250"/>
            <a:ext cx="10347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Revitalized Facts + Figures site launched</a:t>
            </a:r>
            <a:endParaRPr sz="900" b="0" i="0" u="none" strike="noStrike" cap="none">
              <a:solidFill>
                <a:schemeClr val="dk2"/>
              </a:solidFill>
              <a:latin typeface="Source Sans Pro"/>
              <a:ea typeface="Source Sans Pro"/>
              <a:cs typeface="Source Sans Pro"/>
              <a:sym typeface="Source Sans Pro"/>
            </a:endParaRPr>
          </a:p>
        </p:txBody>
      </p:sp>
      <p:cxnSp>
        <p:nvCxnSpPr>
          <p:cNvPr id="242" name="Google Shape;242;p17"/>
          <p:cNvCxnSpPr/>
          <p:nvPr/>
        </p:nvCxnSpPr>
        <p:spPr>
          <a:xfrm rot="10800000">
            <a:off x="7375098" y="1977131"/>
            <a:ext cx="0" cy="498600"/>
          </a:xfrm>
          <a:prstGeom prst="straightConnector1">
            <a:avLst/>
          </a:prstGeom>
          <a:noFill/>
          <a:ln w="9525" cap="flat" cmpd="sng">
            <a:solidFill>
              <a:schemeClr val="lt2"/>
            </a:solidFill>
            <a:prstDash val="solid"/>
            <a:round/>
            <a:headEnd type="oval" w="med" len="med"/>
            <a:tailEnd type="oval" w="med" len="med"/>
          </a:ln>
        </p:spPr>
      </p:cxnSp>
      <p:sp>
        <p:nvSpPr>
          <p:cNvPr id="243" name="Google Shape;243;p17"/>
          <p:cNvSpPr txBox="1"/>
          <p:nvPr/>
        </p:nvSpPr>
        <p:spPr>
          <a:xfrm>
            <a:off x="7341610" y="14224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Conclusion of  </a:t>
            </a:r>
            <a:endParaRPr sz="900" b="0" i="0" u="none" strike="noStrike" cap="none">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A*CENSUS II </a:t>
            </a:r>
            <a:endParaRPr sz="900" b="0" i="0" u="none" strike="noStrike" cap="none">
              <a:solidFill>
                <a:schemeClr val="dk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grant</a:t>
            </a:r>
            <a:endParaRPr sz="900" b="0" i="0" u="none" strike="noStrike" cap="none">
              <a:solidFill>
                <a:schemeClr val="dk2"/>
              </a:solidFill>
              <a:latin typeface="Source Sans Pro"/>
              <a:ea typeface="Source Sans Pro"/>
              <a:cs typeface="Source Sans Pro"/>
              <a:sym typeface="Source Sans Pro"/>
            </a:endParaRPr>
          </a:p>
        </p:txBody>
      </p:sp>
      <p:cxnSp>
        <p:nvCxnSpPr>
          <p:cNvPr id="244" name="Google Shape;244;p17"/>
          <p:cNvCxnSpPr/>
          <p:nvPr/>
        </p:nvCxnSpPr>
        <p:spPr>
          <a:xfrm rot="10800000">
            <a:off x="1439687" y="2820169"/>
            <a:ext cx="0" cy="498600"/>
          </a:xfrm>
          <a:prstGeom prst="straightConnector1">
            <a:avLst/>
          </a:prstGeom>
          <a:noFill/>
          <a:ln w="9525" cap="flat" cmpd="sng">
            <a:solidFill>
              <a:schemeClr val="lt2"/>
            </a:solidFill>
            <a:prstDash val="solid"/>
            <a:round/>
            <a:headEnd type="oval" w="med" len="med"/>
            <a:tailEnd type="oval" w="med" len="med"/>
          </a:ln>
        </p:spPr>
      </p:cxnSp>
      <p:sp>
        <p:nvSpPr>
          <p:cNvPr id="245" name="Google Shape;245;p17"/>
          <p:cNvSpPr txBox="1"/>
          <p:nvPr/>
        </p:nvSpPr>
        <p:spPr>
          <a:xfrm>
            <a:off x="1369548" y="33433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President Meissner Proposal for a Committee on Research and Evaluation (CORE)</a:t>
            </a:r>
            <a:endParaRPr sz="900" b="0" i="0" u="none" strike="noStrike" cap="none">
              <a:solidFill>
                <a:schemeClr val="dk2"/>
              </a:solidFill>
              <a:latin typeface="Source Sans Pro"/>
              <a:ea typeface="Source Sans Pro"/>
              <a:cs typeface="Source Sans Pro"/>
              <a:sym typeface="Source Sans Pro"/>
            </a:endParaRPr>
          </a:p>
        </p:txBody>
      </p:sp>
      <p:cxnSp>
        <p:nvCxnSpPr>
          <p:cNvPr id="246" name="Google Shape;246;p17"/>
          <p:cNvCxnSpPr/>
          <p:nvPr/>
        </p:nvCxnSpPr>
        <p:spPr>
          <a:xfrm rot="10800000">
            <a:off x="2760922" y="2820169"/>
            <a:ext cx="0" cy="498600"/>
          </a:xfrm>
          <a:prstGeom prst="straightConnector1">
            <a:avLst/>
          </a:prstGeom>
          <a:noFill/>
          <a:ln w="9525" cap="flat" cmpd="sng">
            <a:solidFill>
              <a:schemeClr val="lt2"/>
            </a:solidFill>
            <a:prstDash val="solid"/>
            <a:round/>
            <a:headEnd type="oval" w="med" len="med"/>
            <a:tailEnd type="oval" w="med" len="med"/>
          </a:ln>
        </p:spPr>
      </p:cxnSp>
      <p:sp>
        <p:nvSpPr>
          <p:cNvPr id="247" name="Google Shape;247;p17"/>
          <p:cNvSpPr txBox="1"/>
          <p:nvPr/>
        </p:nvSpPr>
        <p:spPr>
          <a:xfrm>
            <a:off x="2699944" y="33433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SAA Council establishes Committee on Research, Data and Assessment</a:t>
            </a:r>
            <a:endParaRPr sz="900" b="0" i="0" u="none" strike="noStrike" cap="none">
              <a:solidFill>
                <a:schemeClr val="dk2"/>
              </a:solidFill>
              <a:latin typeface="Source Sans Pro"/>
              <a:ea typeface="Source Sans Pro"/>
              <a:cs typeface="Source Sans Pro"/>
              <a:sym typeface="Source Sans Pro"/>
            </a:endParaRPr>
          </a:p>
        </p:txBody>
      </p:sp>
      <p:cxnSp>
        <p:nvCxnSpPr>
          <p:cNvPr id="248" name="Google Shape;248;p17"/>
          <p:cNvCxnSpPr/>
          <p:nvPr/>
        </p:nvCxnSpPr>
        <p:spPr>
          <a:xfrm rot="10800000">
            <a:off x="4082157" y="2820169"/>
            <a:ext cx="0" cy="498600"/>
          </a:xfrm>
          <a:prstGeom prst="straightConnector1">
            <a:avLst/>
          </a:prstGeom>
          <a:noFill/>
          <a:ln w="9525" cap="flat" cmpd="sng">
            <a:solidFill>
              <a:schemeClr val="lt2"/>
            </a:solidFill>
            <a:prstDash val="solid"/>
            <a:round/>
            <a:headEnd type="oval" w="med" len="med"/>
            <a:tailEnd type="oval" w="med" len="med"/>
          </a:ln>
        </p:spPr>
      </p:cxnSp>
      <p:sp>
        <p:nvSpPr>
          <p:cNvPr id="249" name="Google Shape;249;p17"/>
          <p:cNvSpPr txBox="1"/>
          <p:nvPr/>
        </p:nvSpPr>
        <p:spPr>
          <a:xfrm>
            <a:off x="4030339" y="33433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“Demystifying Data Analysis” virtual workshop</a:t>
            </a:r>
            <a:endParaRPr sz="900" b="0" i="0" u="none" strike="noStrike" cap="none">
              <a:solidFill>
                <a:schemeClr val="dk2"/>
              </a:solidFill>
              <a:latin typeface="Source Sans Pro"/>
              <a:ea typeface="Source Sans Pro"/>
              <a:cs typeface="Source Sans Pro"/>
              <a:sym typeface="Source Sans Pro"/>
            </a:endParaRPr>
          </a:p>
        </p:txBody>
      </p:sp>
      <p:cxnSp>
        <p:nvCxnSpPr>
          <p:cNvPr id="250" name="Google Shape;250;p17"/>
          <p:cNvCxnSpPr/>
          <p:nvPr/>
        </p:nvCxnSpPr>
        <p:spPr>
          <a:xfrm rot="10800000">
            <a:off x="5403392" y="2820169"/>
            <a:ext cx="0" cy="498600"/>
          </a:xfrm>
          <a:prstGeom prst="straightConnector1">
            <a:avLst/>
          </a:prstGeom>
          <a:noFill/>
          <a:ln w="9525" cap="flat" cmpd="sng">
            <a:solidFill>
              <a:schemeClr val="lt2"/>
            </a:solidFill>
            <a:prstDash val="solid"/>
            <a:round/>
            <a:headEnd type="oval" w="med" len="med"/>
            <a:tailEnd type="oval" w="med" len="med"/>
          </a:ln>
        </p:spPr>
      </p:cxnSp>
      <p:sp>
        <p:nvSpPr>
          <p:cNvPr id="251" name="Google Shape;251;p17"/>
          <p:cNvSpPr txBox="1"/>
          <p:nvPr/>
        </p:nvSpPr>
        <p:spPr>
          <a:xfrm>
            <a:off x="5360735" y="33433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“Research Basics for Archivists” webinar</a:t>
            </a:r>
            <a:endParaRPr sz="900" b="0" i="0" u="none" strike="noStrike" cap="none">
              <a:solidFill>
                <a:schemeClr val="dk2"/>
              </a:solidFill>
              <a:latin typeface="Source Sans Pro"/>
              <a:ea typeface="Source Sans Pro"/>
              <a:cs typeface="Source Sans Pro"/>
              <a:sym typeface="Source Sans Pro"/>
            </a:endParaRPr>
          </a:p>
        </p:txBody>
      </p:sp>
      <p:cxnSp>
        <p:nvCxnSpPr>
          <p:cNvPr id="252" name="Google Shape;252;p17"/>
          <p:cNvCxnSpPr/>
          <p:nvPr/>
        </p:nvCxnSpPr>
        <p:spPr>
          <a:xfrm rot="10800000">
            <a:off x="6724627" y="2820169"/>
            <a:ext cx="0" cy="498600"/>
          </a:xfrm>
          <a:prstGeom prst="straightConnector1">
            <a:avLst/>
          </a:prstGeom>
          <a:noFill/>
          <a:ln w="9525" cap="flat" cmpd="sng">
            <a:solidFill>
              <a:schemeClr val="lt2"/>
            </a:solidFill>
            <a:prstDash val="solid"/>
            <a:round/>
            <a:headEnd type="oval" w="med" len="med"/>
            <a:tailEnd type="oval" w="med" len="med"/>
          </a:ln>
        </p:spPr>
      </p:cxnSp>
      <p:sp>
        <p:nvSpPr>
          <p:cNvPr id="253" name="Google Shape;253;p17"/>
          <p:cNvSpPr txBox="1"/>
          <p:nvPr/>
        </p:nvSpPr>
        <p:spPr>
          <a:xfrm>
            <a:off x="6691125" y="3343350"/>
            <a:ext cx="1034700" cy="91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Research and Innovation Roadmap - CONVERSATION LOUNGE</a:t>
            </a:r>
            <a:endParaRPr sz="900" b="0" i="0" u="none" strike="noStrike" cap="none">
              <a:solidFill>
                <a:schemeClr val="dk2"/>
              </a:solidFill>
              <a:latin typeface="Source Sans Pro"/>
              <a:ea typeface="Source Sans Pro"/>
              <a:cs typeface="Source Sans Pro"/>
              <a:sym typeface="Source Sans Pro"/>
            </a:endParaRPr>
          </a:p>
        </p:txBody>
      </p:sp>
      <p:cxnSp>
        <p:nvCxnSpPr>
          <p:cNvPr id="254" name="Google Shape;254;p17"/>
          <p:cNvCxnSpPr/>
          <p:nvPr/>
        </p:nvCxnSpPr>
        <p:spPr>
          <a:xfrm rot="10800000">
            <a:off x="8045862" y="2820169"/>
            <a:ext cx="0" cy="498600"/>
          </a:xfrm>
          <a:prstGeom prst="straightConnector1">
            <a:avLst/>
          </a:prstGeom>
          <a:noFill/>
          <a:ln w="9525" cap="flat" cmpd="sng">
            <a:solidFill>
              <a:schemeClr val="lt2"/>
            </a:solidFill>
            <a:prstDash val="solid"/>
            <a:round/>
            <a:headEnd type="oval" w="med" len="med"/>
            <a:tailEnd type="oval" w="med" len="med"/>
          </a:ln>
        </p:spPr>
      </p:cxnSp>
      <p:sp>
        <p:nvSpPr>
          <p:cNvPr id="255" name="Google Shape;255;p17"/>
          <p:cNvSpPr txBox="1"/>
          <p:nvPr/>
        </p:nvSpPr>
        <p:spPr>
          <a:xfrm>
            <a:off x="8008073" y="3343350"/>
            <a:ext cx="10347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Stay tuned!</a:t>
            </a:r>
            <a:endParaRPr sz="900" b="0" i="0" u="none" strike="noStrike" cap="none">
              <a:solidFill>
                <a:schemeClr val="dk2"/>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a:t>SAA Research &amp; Innovation Roadmap </a:t>
            </a:r>
            <a:endParaRPr sz="2800"/>
          </a:p>
        </p:txBody>
      </p:sp>
      <p:sp>
        <p:nvSpPr>
          <p:cNvPr id="79" name="Google Shape;79;p2"/>
          <p:cNvSpPr txBox="1">
            <a:spLocks noGrp="1"/>
          </p:cNvSpPr>
          <p:nvPr>
            <p:ph type="body" idx="1"/>
          </p:nvPr>
        </p:nvSpPr>
        <p:spPr>
          <a:xfrm>
            <a:off x="786150" y="1261700"/>
            <a:ext cx="7571700" cy="388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 sz="1900" u="sng">
                <a:solidFill>
                  <a:schemeClr val="hlink"/>
                </a:solidFill>
                <a:latin typeface="Calibri"/>
                <a:ea typeface="Calibri"/>
                <a:cs typeface="Calibri"/>
                <a:sym typeface="Calibri"/>
                <a:hlinkClick r:id="rId3"/>
              </a:rPr>
              <a:t>https://www2.archivists.org/groups/committee-on-research-data-and-assessment/saa-research-and-innovation-roadmap-beta-version-10</a:t>
            </a: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9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 sz="1900">
                <a:solidFill>
                  <a:srgbClr val="000000"/>
                </a:solidFill>
                <a:latin typeface="Calibri"/>
                <a:ea typeface="Calibri"/>
                <a:cs typeface="Calibri"/>
                <a:sym typeface="Calibri"/>
              </a:rPr>
              <a:t>An analysis of current and emerging research, assessment &amp; data needs, to frame &amp; inform work the profession might undertake in the future.</a:t>
            </a:r>
            <a:endParaRPr sz="2700">
              <a:solidFill>
                <a:schemeClr val="accent1"/>
              </a:solidFill>
              <a:latin typeface="Roboto Slab"/>
              <a:ea typeface="Roboto Slab"/>
              <a:cs typeface="Roboto Slab"/>
              <a:sym typeface="Roboto Slab"/>
            </a:endParaRPr>
          </a:p>
          <a:p>
            <a:pPr marL="0" lvl="0" indent="0" algn="l" rtl="0">
              <a:lnSpc>
                <a:spcPct val="100000"/>
              </a:lnSpc>
              <a:spcBef>
                <a:spcPts val="0"/>
              </a:spcBef>
              <a:spcAft>
                <a:spcPts val="0"/>
              </a:spcAft>
              <a:buSzPts val="2400"/>
              <a:buNone/>
            </a:pPr>
            <a:endParaRPr sz="2700">
              <a:solidFill>
                <a:schemeClr val="accent1"/>
              </a:solidFill>
              <a:latin typeface="Roboto Slab"/>
              <a:ea typeface="Roboto Slab"/>
              <a:cs typeface="Roboto Slab"/>
              <a:sym typeface="Roboto Slab"/>
            </a:endParaRPr>
          </a:p>
          <a:p>
            <a:pPr marL="0" lvl="0" indent="0" algn="l" rtl="0">
              <a:lnSpc>
                <a:spcPct val="100000"/>
              </a:lnSpc>
              <a:spcBef>
                <a:spcPts val="0"/>
              </a:spcBef>
              <a:spcAft>
                <a:spcPts val="0"/>
              </a:spcAft>
              <a:buSzPts val="2400"/>
              <a:buNone/>
            </a:pPr>
            <a:endParaRPr/>
          </a:p>
        </p:txBody>
      </p:sp>
      <p:pic>
        <p:nvPicPr>
          <p:cNvPr id="80" name="Google Shape;80;p2"/>
          <p:cNvPicPr preferRelativeResize="0"/>
          <p:nvPr/>
        </p:nvPicPr>
        <p:blipFill rotWithShape="1">
          <a:blip r:embed="rId4">
            <a:alphaModFix/>
          </a:blip>
          <a:srcRect/>
          <a:stretch/>
        </p:blipFill>
        <p:spPr>
          <a:xfrm>
            <a:off x="869103" y="1010720"/>
            <a:ext cx="4563210" cy="2435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pic>
        <p:nvPicPr>
          <p:cNvPr id="86" name="Google Shape;86;p3"/>
          <p:cNvPicPr preferRelativeResize="0"/>
          <p:nvPr/>
        </p:nvPicPr>
        <p:blipFill rotWithShape="1">
          <a:blip r:embed="rId3">
            <a:alphaModFix/>
          </a:blip>
          <a:srcRect/>
          <a:stretch/>
        </p:blipFill>
        <p:spPr>
          <a:xfrm>
            <a:off x="0" y="-1"/>
            <a:ext cx="9513449" cy="6216025"/>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a:t>Research and Innovation Roadmap: Themes</a:t>
            </a:r>
            <a:endParaRPr/>
          </a:p>
        </p:txBody>
      </p:sp>
      <p:sp>
        <p:nvSpPr>
          <p:cNvPr id="92" name="Google Shape;92;p4"/>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a:t>
            </a:fld>
            <a:endParaRPr/>
          </a:p>
        </p:txBody>
      </p:sp>
      <p:sp>
        <p:nvSpPr>
          <p:cNvPr id="93" name="Google Shape;93;p4"/>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4"/>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5" name="Google Shape;95;p4"/>
          <p:cNvGrpSpPr/>
          <p:nvPr/>
        </p:nvGrpSpPr>
        <p:grpSpPr>
          <a:xfrm>
            <a:off x="1786339" y="1703401"/>
            <a:ext cx="473400" cy="473400"/>
            <a:chOff x="1786339" y="1703401"/>
            <a:chExt cx="473400" cy="473400"/>
          </a:xfrm>
        </p:grpSpPr>
        <p:sp>
          <p:nvSpPr>
            <p:cNvPr id="96" name="Google Shape;96;p4"/>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1</a:t>
              </a:r>
              <a:endParaRPr sz="600" b="0" i="0" u="none" strike="noStrike" cap="none">
                <a:solidFill>
                  <a:schemeClr val="dk2"/>
                </a:solidFill>
                <a:latin typeface="Source Sans Pro"/>
                <a:ea typeface="Source Sans Pro"/>
                <a:cs typeface="Source Sans Pro"/>
                <a:sym typeface="Source Sans Pro"/>
              </a:endParaRPr>
            </a:p>
          </p:txBody>
        </p:sp>
      </p:grpSp>
      <p:grpSp>
        <p:nvGrpSpPr>
          <p:cNvPr id="98" name="Google Shape;98;p4"/>
          <p:cNvGrpSpPr/>
          <p:nvPr/>
        </p:nvGrpSpPr>
        <p:grpSpPr>
          <a:xfrm>
            <a:off x="3814414" y="1703401"/>
            <a:ext cx="473400" cy="473400"/>
            <a:chOff x="3814414" y="1703401"/>
            <a:chExt cx="473400" cy="473400"/>
          </a:xfrm>
        </p:grpSpPr>
        <p:sp>
          <p:nvSpPr>
            <p:cNvPr id="99" name="Google Shape;99;p4"/>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3</a:t>
              </a:r>
              <a:endParaRPr sz="600" b="0" i="0" u="none" strike="noStrike" cap="none">
                <a:solidFill>
                  <a:schemeClr val="dk2"/>
                </a:solidFill>
                <a:latin typeface="Source Sans Pro"/>
                <a:ea typeface="Source Sans Pro"/>
                <a:cs typeface="Source Sans Pro"/>
                <a:sym typeface="Source Sans Pro"/>
              </a:endParaRPr>
            </a:p>
          </p:txBody>
        </p:sp>
      </p:grpSp>
      <p:grpSp>
        <p:nvGrpSpPr>
          <p:cNvPr id="101" name="Google Shape;101;p4"/>
          <p:cNvGrpSpPr/>
          <p:nvPr/>
        </p:nvGrpSpPr>
        <p:grpSpPr>
          <a:xfrm>
            <a:off x="5842489" y="1703401"/>
            <a:ext cx="473400" cy="473400"/>
            <a:chOff x="5842489" y="1703401"/>
            <a:chExt cx="473400" cy="473400"/>
          </a:xfrm>
        </p:grpSpPr>
        <p:sp>
          <p:nvSpPr>
            <p:cNvPr id="102" name="Google Shape;102;p4"/>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5</a:t>
              </a:r>
              <a:endParaRPr sz="600" b="0" i="0" u="none" strike="noStrike" cap="none">
                <a:solidFill>
                  <a:schemeClr val="dk2"/>
                </a:solidFill>
                <a:latin typeface="Source Sans Pro"/>
                <a:ea typeface="Source Sans Pro"/>
                <a:cs typeface="Source Sans Pro"/>
                <a:sym typeface="Source Sans Pro"/>
              </a:endParaRPr>
            </a:p>
          </p:txBody>
        </p:sp>
      </p:grpSp>
      <p:grpSp>
        <p:nvGrpSpPr>
          <p:cNvPr id="104" name="Google Shape;104;p4"/>
          <p:cNvGrpSpPr/>
          <p:nvPr/>
        </p:nvGrpSpPr>
        <p:grpSpPr>
          <a:xfrm>
            <a:off x="6880814" y="3576300"/>
            <a:ext cx="473400" cy="473400"/>
            <a:chOff x="6880814" y="3576300"/>
            <a:chExt cx="473400" cy="473400"/>
          </a:xfrm>
        </p:grpSpPr>
        <p:sp>
          <p:nvSpPr>
            <p:cNvPr id="105" name="Google Shape;105;p4"/>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6</a:t>
              </a:r>
              <a:endParaRPr sz="600" b="0" i="0" u="none" strike="noStrike" cap="none">
                <a:solidFill>
                  <a:schemeClr val="dk2"/>
                </a:solidFill>
                <a:latin typeface="Source Sans Pro"/>
                <a:ea typeface="Source Sans Pro"/>
                <a:cs typeface="Source Sans Pro"/>
                <a:sym typeface="Source Sans Pro"/>
              </a:endParaRPr>
            </a:p>
          </p:txBody>
        </p:sp>
      </p:grpSp>
      <p:grpSp>
        <p:nvGrpSpPr>
          <p:cNvPr id="107" name="Google Shape;107;p4"/>
          <p:cNvGrpSpPr/>
          <p:nvPr/>
        </p:nvGrpSpPr>
        <p:grpSpPr>
          <a:xfrm>
            <a:off x="4852739" y="3576300"/>
            <a:ext cx="473400" cy="473400"/>
            <a:chOff x="4852739" y="3576300"/>
            <a:chExt cx="473400" cy="473400"/>
          </a:xfrm>
        </p:grpSpPr>
        <p:sp>
          <p:nvSpPr>
            <p:cNvPr id="108" name="Google Shape;108;p4"/>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4</a:t>
              </a:r>
              <a:endParaRPr sz="600" b="0" i="0" u="none" strike="noStrike" cap="none">
                <a:solidFill>
                  <a:schemeClr val="dk2"/>
                </a:solidFill>
                <a:latin typeface="Source Sans Pro"/>
                <a:ea typeface="Source Sans Pro"/>
                <a:cs typeface="Source Sans Pro"/>
                <a:sym typeface="Source Sans Pro"/>
              </a:endParaRPr>
            </a:p>
          </p:txBody>
        </p:sp>
      </p:grpSp>
      <p:grpSp>
        <p:nvGrpSpPr>
          <p:cNvPr id="110" name="Google Shape;110;p4"/>
          <p:cNvGrpSpPr/>
          <p:nvPr/>
        </p:nvGrpSpPr>
        <p:grpSpPr>
          <a:xfrm>
            <a:off x="2824664" y="3576300"/>
            <a:ext cx="473400" cy="473400"/>
            <a:chOff x="2824664" y="3576300"/>
            <a:chExt cx="473400" cy="473400"/>
          </a:xfrm>
        </p:grpSpPr>
        <p:sp>
          <p:nvSpPr>
            <p:cNvPr id="111" name="Google Shape;111;p4"/>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2</a:t>
              </a:r>
              <a:endParaRPr sz="600" b="0" i="0" u="none" strike="noStrike" cap="none">
                <a:solidFill>
                  <a:schemeClr val="dk2"/>
                </a:solidFill>
                <a:latin typeface="Source Sans Pro"/>
                <a:ea typeface="Source Sans Pro"/>
                <a:cs typeface="Source Sans Pro"/>
                <a:sym typeface="Source Sans Pro"/>
              </a:endParaRPr>
            </a:p>
          </p:txBody>
        </p:sp>
      </p:grpSp>
      <p:sp>
        <p:nvSpPr>
          <p:cNvPr id="113" name="Google Shape;113;p4"/>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Demographics</a:t>
            </a:r>
            <a:endParaRPr sz="900" b="0" i="0" u="none" strike="noStrike" cap="none">
              <a:solidFill>
                <a:schemeClr val="dk2"/>
              </a:solidFill>
              <a:latin typeface="Source Sans Pro"/>
              <a:ea typeface="Source Sans Pro"/>
              <a:cs typeface="Source Sans Pro"/>
              <a:sym typeface="Source Sans Pro"/>
            </a:endParaRPr>
          </a:p>
        </p:txBody>
      </p:sp>
      <p:sp>
        <p:nvSpPr>
          <p:cNvPr id="114" name="Google Shape;114;p4"/>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Diversity and Inclusion</a:t>
            </a:r>
            <a:endParaRPr sz="900" b="0" i="0" u="none" strike="noStrike" cap="none">
              <a:solidFill>
                <a:schemeClr val="dk2"/>
              </a:solidFill>
              <a:latin typeface="Source Sans Pro"/>
              <a:ea typeface="Source Sans Pro"/>
              <a:cs typeface="Source Sans Pro"/>
              <a:sym typeface="Source Sans Pro"/>
            </a:endParaRPr>
          </a:p>
        </p:txBody>
      </p:sp>
      <p:sp>
        <p:nvSpPr>
          <p:cNvPr id="115" name="Google Shape;115;p4"/>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Inclusive Collaboration and Convergence (Radical collaboration)</a:t>
            </a:r>
            <a:endParaRPr sz="900" b="0" i="0" u="none" strike="noStrike" cap="none">
              <a:solidFill>
                <a:schemeClr val="dk2"/>
              </a:solidFill>
              <a:latin typeface="Source Sans Pro"/>
              <a:ea typeface="Source Sans Pro"/>
              <a:cs typeface="Source Sans Pro"/>
              <a:sym typeface="Source Sans Pro"/>
            </a:endParaRPr>
          </a:p>
        </p:txBody>
      </p:sp>
      <p:sp>
        <p:nvSpPr>
          <p:cNvPr id="116" name="Google Shape;116;p4"/>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Metrics and Institutions</a:t>
            </a:r>
            <a:endParaRPr sz="900" b="0" i="0" u="none" strike="noStrike" cap="none">
              <a:solidFill>
                <a:schemeClr val="dk2"/>
              </a:solidFill>
              <a:latin typeface="Source Sans Pro"/>
              <a:ea typeface="Source Sans Pro"/>
              <a:cs typeface="Source Sans Pro"/>
              <a:sym typeface="Source Sans Pro"/>
            </a:endParaRPr>
          </a:p>
        </p:txBody>
      </p:sp>
      <p:sp>
        <p:nvSpPr>
          <p:cNvPr id="117" name="Google Shape;117;p4"/>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Source Sans Pro"/>
                <a:ea typeface="Source Sans Pro"/>
                <a:cs typeface="Source Sans Pro"/>
                <a:sym typeface="Source Sans Pro"/>
              </a:rPr>
              <a:t>Ethical Stewardship, Maintenance and Sustainability</a:t>
            </a:r>
            <a:endParaRPr sz="900" b="0" i="0" u="none" strike="noStrike" cap="none">
              <a:solidFill>
                <a:srgbClr val="00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2"/>
              </a:solidFill>
              <a:latin typeface="Source Sans Pro"/>
              <a:ea typeface="Source Sans Pro"/>
              <a:cs typeface="Source Sans Pro"/>
              <a:sym typeface="Source Sans Pro"/>
            </a:endParaRPr>
          </a:p>
        </p:txBody>
      </p:sp>
      <p:sp>
        <p:nvSpPr>
          <p:cNvPr id="118" name="Google Shape;118;p4"/>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Audience Building</a:t>
            </a:r>
            <a:endParaRPr sz="900" b="0" i="0" u="none" strike="noStrike" cap="none">
              <a:solidFill>
                <a:schemeClr val="dk2"/>
              </a:solidFill>
              <a:latin typeface="Source Sans Pro"/>
              <a:ea typeface="Source Sans Pro"/>
              <a:cs typeface="Source Sans Pro"/>
              <a:sym typeface="Source Sans Pro"/>
            </a:endParaRPr>
          </a:p>
        </p:txBody>
      </p:sp>
      <p:grpSp>
        <p:nvGrpSpPr>
          <p:cNvPr id="119" name="Google Shape;119;p4"/>
          <p:cNvGrpSpPr/>
          <p:nvPr/>
        </p:nvGrpSpPr>
        <p:grpSpPr>
          <a:xfrm>
            <a:off x="7675289" y="1787376"/>
            <a:ext cx="473400" cy="473400"/>
            <a:chOff x="1786339" y="1703401"/>
            <a:chExt cx="473400" cy="473400"/>
          </a:xfrm>
        </p:grpSpPr>
        <p:sp>
          <p:nvSpPr>
            <p:cNvPr id="120" name="Google Shape;120;p4"/>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Source Sans Pro"/>
                  <a:ea typeface="Source Sans Pro"/>
                  <a:cs typeface="Source Sans Pro"/>
                  <a:sym typeface="Source Sans Pro"/>
                </a:rPr>
                <a:t>7</a:t>
              </a:r>
              <a:endParaRPr sz="600" b="0" i="0" u="none" strike="noStrike" cap="none">
                <a:solidFill>
                  <a:schemeClr val="dk2"/>
                </a:solidFill>
                <a:latin typeface="Source Sans Pro"/>
                <a:ea typeface="Source Sans Pro"/>
                <a:cs typeface="Source Sans Pro"/>
                <a:sym typeface="Source Sans Pro"/>
              </a:endParaRPr>
            </a:p>
          </p:txBody>
        </p:sp>
      </p:grpSp>
      <p:sp>
        <p:nvSpPr>
          <p:cNvPr id="122" name="Google Shape;122;p4"/>
          <p:cNvSpPr txBox="1"/>
          <p:nvPr/>
        </p:nvSpPr>
        <p:spPr>
          <a:xfrm>
            <a:off x="7354225" y="1483175"/>
            <a:ext cx="1050000" cy="47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Source Sans Pro"/>
                <a:ea typeface="Source Sans Pro"/>
                <a:cs typeface="Source Sans Pro"/>
                <a:sym typeface="Source Sans Pro"/>
              </a:rPr>
              <a:t>User Centered Design and Discovery</a:t>
            </a: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a:t>
            </a:fld>
            <a:endParaRPr/>
          </a:p>
        </p:txBody>
      </p:sp>
      <p:sp>
        <p:nvSpPr>
          <p:cNvPr id="128" name="Google Shape;128;p5"/>
          <p:cNvSpPr txBox="1"/>
          <p:nvPr/>
        </p:nvSpPr>
        <p:spPr>
          <a:xfrm>
            <a:off x="244425" y="136200"/>
            <a:ext cx="8708700" cy="1352400"/>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I.</a:t>
            </a:r>
            <a:r>
              <a:rPr lang="en" sz="700" b="0" i="0" u="none" strike="noStrike" cap="none">
                <a:solidFill>
                  <a:srgbClr val="000000"/>
                </a:solidFill>
                <a:latin typeface="Times New Roman"/>
                <a:ea typeface="Times New Roman"/>
                <a:cs typeface="Times New Roman"/>
                <a:sym typeface="Times New Roman"/>
              </a:rPr>
              <a:t>           	</a:t>
            </a:r>
            <a:r>
              <a:rPr lang="en" sz="1200" b="1" i="0" u="none" strike="noStrike" cap="none">
                <a:solidFill>
                  <a:srgbClr val="000000"/>
                </a:solidFill>
                <a:latin typeface="Calibri"/>
                <a:ea typeface="Calibri"/>
                <a:cs typeface="Calibri"/>
                <a:sym typeface="Calibri"/>
              </a:rPr>
              <a:t>Theme: Demographics</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800"/>
              </a:spcBef>
              <a:spcAft>
                <a:spcPts val="0"/>
              </a:spcAft>
              <a:buClr>
                <a:srgbClr val="000000"/>
              </a:buClr>
              <a:buSzPts val="1200"/>
              <a:buFont typeface="Arial"/>
              <a:buNone/>
            </a:pPr>
            <a:r>
              <a:rPr lang="en" sz="1200" b="1" i="0" u="none" strike="noStrike" cap="none">
                <a:solidFill>
                  <a:srgbClr val="333333"/>
                </a:solidFill>
                <a:highlight>
                  <a:srgbClr val="FFFFFF"/>
                </a:highlight>
                <a:latin typeface="Calibri"/>
                <a:ea typeface="Calibri"/>
                <a:cs typeface="Calibri"/>
                <a:sym typeface="Calibri"/>
              </a:rPr>
              <a:t>Scope:</a:t>
            </a:r>
            <a:r>
              <a:rPr lang="en" sz="1200" b="0" i="0" u="none" strike="noStrike" cap="none">
                <a:solidFill>
                  <a:srgbClr val="333333"/>
                </a:solidFill>
                <a:highlight>
                  <a:srgbClr val="FFFFFF"/>
                </a:highlight>
                <a:latin typeface="Calibri"/>
                <a:ea typeface="Calibri"/>
                <a:cs typeface="Calibri"/>
                <a:sym typeface="Calibri"/>
              </a:rPr>
              <a:t> Information about archivists reveals broad trends as well as detailed insight into the profession. Research will enable cross-sectional and longitudinal studies and analysis, and the ability to identify trends over time, as well as surface professional gaps. Insights will strengthen the profession, and will lead to educational, development, training, diversity and inclusion efforts.</a:t>
            </a:r>
            <a:endParaRPr sz="1200" b="0" i="0" u="none" strike="noStrike" cap="none">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129" name="Google Shape;129;p5"/>
          <p:cNvPicPr preferRelativeResize="0"/>
          <p:nvPr/>
        </p:nvPicPr>
        <p:blipFill rotWithShape="1">
          <a:blip r:embed="rId3">
            <a:alphaModFix/>
          </a:blip>
          <a:srcRect/>
          <a:stretch/>
        </p:blipFill>
        <p:spPr>
          <a:xfrm>
            <a:off x="478100" y="1399750"/>
            <a:ext cx="8023699" cy="3350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sp>
        <p:nvSpPr>
          <p:cNvPr id="135" name="Google Shape;135;p6"/>
          <p:cNvSpPr txBox="1"/>
          <p:nvPr/>
        </p:nvSpPr>
        <p:spPr>
          <a:xfrm>
            <a:off x="258000" y="122625"/>
            <a:ext cx="8577000" cy="2311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II. Theme: Metrics and Institutions</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 </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Scope</a:t>
            </a:r>
            <a:r>
              <a:rPr lang="en" sz="1200" b="0" i="0" u="none" strike="noStrike" cap="none">
                <a:solidFill>
                  <a:srgbClr val="000000"/>
                </a:solidFill>
                <a:latin typeface="Calibri"/>
                <a:ea typeface="Calibri"/>
                <a:cs typeface="Calibri"/>
                <a:sym typeface="Calibri"/>
              </a:rPr>
              <a:t>: It is critical that archivists have information and data to support efforts to articulate explicit value propositions for special collections and archives and be able to measure change over time. Business analytics enable research-based practice and practice-based research. The goal is to transition from descriptive data to actionable goals for data through performance measures and service benchmarks. Repository level information will create a baseline for understanding the costs, and resources allocated to the ecosystem of collection formats, as well as use. Benchmarking can also help break down where resources are allocated, along the spectrum and lifecycle of stewardship (donor negotiation, accession, processing, digitization, researcher use, donor stewardship, outreach, etc.)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136" name="Google Shape;136;p6"/>
          <p:cNvPicPr preferRelativeResize="0"/>
          <p:nvPr/>
        </p:nvPicPr>
        <p:blipFill rotWithShape="1">
          <a:blip r:embed="rId3">
            <a:alphaModFix/>
          </a:blip>
          <a:srcRect/>
          <a:stretch/>
        </p:blipFill>
        <p:spPr>
          <a:xfrm>
            <a:off x="258000" y="2148024"/>
            <a:ext cx="8695077" cy="28541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7</a:t>
            </a:fld>
            <a:endParaRPr/>
          </a:p>
        </p:txBody>
      </p:sp>
      <p:sp>
        <p:nvSpPr>
          <p:cNvPr id="142" name="Google Shape;142;p7"/>
          <p:cNvSpPr txBox="1"/>
          <p:nvPr/>
        </p:nvSpPr>
        <p:spPr>
          <a:xfrm>
            <a:off x="230875" y="122625"/>
            <a:ext cx="8604000" cy="185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III. Diversity and Inclusion</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Scope:</a:t>
            </a:r>
            <a:r>
              <a:rPr lang="en" sz="1200" b="0" i="0" u="none" strike="noStrike" cap="none">
                <a:solidFill>
                  <a:srgbClr val="000000"/>
                </a:solidFill>
                <a:latin typeface="Calibri"/>
                <a:ea typeface="Calibri"/>
                <a:cs typeface="Calibri"/>
                <a:sym typeface="Calibri"/>
              </a:rPr>
              <a:t> Decision makers and influencers must present a diverse and balanced view as programs determine what to collect and how to make collections available. Stories, memories, and patterns of belief are not assets when it comes to leading change within our profession to address systemic racism and oppressive practices. Research informed practice in areas that include recruiting, retention, professional development and mentoring, collections acquisitions and care, access decisions and policies are essential. Diversity of the profession and collections as well as accessibility in the archives and reparative descriptive practices  will be strengthened through research into diversity and inclusion. </a:t>
            </a:r>
            <a:endParaRPr sz="1400" b="0" i="0" u="none" strike="noStrike" cap="none">
              <a:solidFill>
                <a:srgbClr val="000000"/>
              </a:solidFill>
              <a:latin typeface="Source Sans Pro"/>
              <a:ea typeface="Source Sans Pro"/>
              <a:cs typeface="Source Sans Pro"/>
              <a:sym typeface="Source Sans Pro"/>
            </a:endParaRPr>
          </a:p>
        </p:txBody>
      </p:sp>
      <p:pic>
        <p:nvPicPr>
          <p:cNvPr id="143" name="Google Shape;143;p7"/>
          <p:cNvPicPr preferRelativeResize="0"/>
          <p:nvPr/>
        </p:nvPicPr>
        <p:blipFill rotWithShape="1">
          <a:blip r:embed="rId3">
            <a:alphaModFix/>
          </a:blip>
          <a:srcRect/>
          <a:stretch/>
        </p:blipFill>
        <p:spPr>
          <a:xfrm>
            <a:off x="113275" y="2142000"/>
            <a:ext cx="8839202" cy="859493"/>
          </a:xfrm>
          <a:prstGeom prst="rect">
            <a:avLst/>
          </a:prstGeom>
          <a:noFill/>
          <a:ln>
            <a:noFill/>
          </a:ln>
        </p:spPr>
      </p:pic>
      <p:pic>
        <p:nvPicPr>
          <p:cNvPr id="144" name="Google Shape;144;p7"/>
          <p:cNvPicPr preferRelativeResize="0"/>
          <p:nvPr/>
        </p:nvPicPr>
        <p:blipFill rotWithShape="1">
          <a:blip r:embed="rId4">
            <a:alphaModFix/>
          </a:blip>
          <a:srcRect l="451" t="-31055" b="38665"/>
          <a:stretch/>
        </p:blipFill>
        <p:spPr>
          <a:xfrm>
            <a:off x="230875" y="1979026"/>
            <a:ext cx="8643236" cy="304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sp>
        <p:nvSpPr>
          <p:cNvPr id="150" name="Google Shape;150;p8"/>
          <p:cNvSpPr txBox="1"/>
          <p:nvPr/>
        </p:nvSpPr>
        <p:spPr>
          <a:xfrm>
            <a:off x="230875" y="176925"/>
            <a:ext cx="8604000" cy="1431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IV. Ethical Stewardship, Maintenance and Sustainability</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Scope:</a:t>
            </a:r>
            <a:r>
              <a:rPr lang="en" sz="1200" b="0" i="0" u="none" strike="noStrike" cap="none">
                <a:solidFill>
                  <a:srgbClr val="000000"/>
                </a:solidFill>
                <a:latin typeface="Calibri"/>
                <a:ea typeface="Calibri"/>
                <a:cs typeface="Calibri"/>
                <a:sym typeface="Calibri"/>
              </a:rPr>
              <a:t>  User-centered and data-informed research studies to support public investment in archives’ public services and stewardship.  Caring for collections, tracking environmental impact, and justifying an archival activity over another is clearer when there is data to inform decisions and assess the costs and impact of archival activities. What is worth doing over time? </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151" name="Google Shape;151;p8"/>
          <p:cNvPicPr preferRelativeResize="0"/>
          <p:nvPr/>
        </p:nvPicPr>
        <p:blipFill rotWithShape="1">
          <a:blip r:embed="rId3">
            <a:alphaModFix/>
          </a:blip>
          <a:srcRect/>
          <a:stretch/>
        </p:blipFill>
        <p:spPr>
          <a:xfrm>
            <a:off x="230875" y="1524175"/>
            <a:ext cx="8359900" cy="243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9</a:t>
            </a:fld>
            <a:endParaRPr/>
          </a:p>
        </p:txBody>
      </p:sp>
      <p:sp>
        <p:nvSpPr>
          <p:cNvPr id="157" name="Google Shape;157;p9"/>
          <p:cNvSpPr txBox="1"/>
          <p:nvPr/>
        </p:nvSpPr>
        <p:spPr>
          <a:xfrm>
            <a:off x="230875" y="54775"/>
            <a:ext cx="8604000" cy="209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V. Theme: Inclusive Collaboration and Convergence (Radical collaboration)</a:t>
            </a: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Calibri"/>
                <a:ea typeface="Calibri"/>
                <a:cs typeface="Calibri"/>
                <a:sym typeface="Calibri"/>
              </a:rPr>
              <a:t>Scope</a:t>
            </a:r>
            <a:r>
              <a:rPr lang="en" sz="1200" b="0" i="0" u="none" strike="noStrike" cap="none">
                <a:solidFill>
                  <a:srgbClr val="000000"/>
                </a:solidFill>
                <a:latin typeface="Calibri"/>
                <a:ea typeface="Calibri"/>
                <a:cs typeface="Calibri"/>
                <a:sym typeface="Calibri"/>
              </a:rPr>
              <a:t>: Archivists act within broader political and economic systems. Archivists enhance value and impact through collaboration and partnership with allied and complementary organizations and practices. Research in this space will enable archivists to derive evaluative benefit from collaborative efforts.  This research focus is in the spirit of the SAA Guidelines for Programs of Academic Study (GPAS) curricular component of</a:t>
            </a:r>
            <a:r>
              <a:rPr lang="en" sz="1200" b="0" i="0" u="none" strike="noStrike" cap="none">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2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“complementary knowledge”</a:t>
            </a:r>
            <a:r>
              <a:rPr lang="en" sz="1200" b="0" i="0" u="none" strike="noStrike" cap="none">
                <a:solidFill>
                  <a:srgbClr val="000000"/>
                </a:solidFill>
                <a:latin typeface="Calibri"/>
                <a:ea typeface="Calibri"/>
                <a:cs typeface="Calibri"/>
                <a:sym typeface="Calibri"/>
              </a:rPr>
              <a:t> to expand research with allied organizations. Collaboration is a research theme.</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158" name="Google Shape;158;p9"/>
          <p:cNvPicPr preferRelativeResize="0"/>
          <p:nvPr/>
        </p:nvPicPr>
        <p:blipFill rotWithShape="1">
          <a:blip r:embed="rId4">
            <a:alphaModFix/>
          </a:blip>
          <a:srcRect/>
          <a:stretch/>
        </p:blipFill>
        <p:spPr>
          <a:xfrm>
            <a:off x="169300" y="1666725"/>
            <a:ext cx="8727127" cy="2622650"/>
          </a:xfrm>
          <a:prstGeom prst="rect">
            <a:avLst/>
          </a:prstGeom>
          <a:noFill/>
          <a:ln>
            <a:noFill/>
          </a:ln>
        </p:spPr>
      </p:pic>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1613</Words>
  <Application>Microsoft Macintosh PowerPoint</Application>
  <PresentationFormat>On-screen Show (16:9)</PresentationFormat>
  <Paragraphs>132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Lora</vt:lpstr>
      <vt:lpstr>Times New Roman</vt:lpstr>
      <vt:lpstr>Roboto Slab</vt:lpstr>
      <vt:lpstr>Source Sans Pro</vt:lpstr>
      <vt:lpstr>Calibri</vt:lpstr>
      <vt:lpstr>Arial</vt:lpstr>
      <vt:lpstr>Cordelia template</vt:lpstr>
      <vt:lpstr>PowerPoint Presentation</vt:lpstr>
      <vt:lpstr>SAA Research &amp; Innovation Roadmap </vt:lpstr>
      <vt:lpstr>PowerPoint Presentation</vt:lpstr>
      <vt:lpstr>Research and Innovation Roadmap: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SAA Research &amp; Innovation Roadmap </vt:lpstr>
      <vt:lpstr>PowerPoint Presentation</vt:lpstr>
      <vt:lpstr>PowerPoint Presentation</vt:lpstr>
      <vt:lpstr>PowerPoint Presentation</vt:lpstr>
      <vt:lpstr>PowerPoint Presentation</vt:lpstr>
      <vt:lpstr>Thank you!</vt:lpstr>
      <vt:lpstr>Committee on Research, Data and Assessment (CORDA)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King, Jennifer Gunter</cp:lastModifiedBy>
  <cp:revision>2</cp:revision>
  <dcterms:modified xsi:type="dcterms:W3CDTF">2022-08-26T22:37:15Z</dcterms:modified>
</cp:coreProperties>
</file>